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2"/>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23" d="100"/>
          <a:sy n="123" d="100"/>
        </p:scale>
        <p:origin x="108"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635B8D-B241-4825-8DC8-ACF6197DA9A3}" type="datetimeFigureOut">
              <a:rPr lang="en-US" smtClean="0"/>
              <a:t>1/6/2016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B2D7FC-6E66-4D35-83B4-4EFC11E3948A}" type="slidenum">
              <a:rPr lang="en-US" smtClean="0"/>
              <a:t>‹#›</a:t>
            </a:fld>
            <a:endParaRPr lang="en-US"/>
          </a:p>
        </p:txBody>
      </p:sp>
    </p:spTree>
    <p:extLst>
      <p:ext uri="{BB962C8B-B14F-4D97-AF65-F5344CB8AC3E}">
        <p14:creationId xmlns:p14="http://schemas.microsoft.com/office/powerpoint/2010/main" val="2456378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Participants rated themselves by holding up 1,2,3, or 4 fingers.</a:t>
            </a:r>
          </a:p>
          <a:p>
            <a:endParaRPr lang="en-US" smtClean="0"/>
          </a:p>
        </p:txBody>
      </p:sp>
      <p:sp>
        <p:nvSpPr>
          <p:cNvPr id="4" name="Slide Number Placeholder 3"/>
          <p:cNvSpPr>
            <a:spLocks noGrp="1"/>
          </p:cNvSpPr>
          <p:nvPr>
            <p:ph type="sldNum" sz="quarter" idx="5"/>
          </p:nvPr>
        </p:nvSpPr>
        <p:spPr/>
        <p:txBody>
          <a:bodyPr/>
          <a:lstStyle/>
          <a:p>
            <a:pPr>
              <a:defRPr/>
            </a:pPr>
            <a:fld id="{7C539E63-A8F2-4FD6-B17B-B8D287891AF2}" type="slidenum">
              <a:rPr lang="en-US" smtClean="0">
                <a:solidFill>
                  <a:prstClr val="black"/>
                </a:solidFill>
              </a:rPr>
              <a:pPr>
                <a:defRPr/>
              </a:pPr>
              <a:t>2</a:t>
            </a:fld>
            <a:endParaRPr lang="en-US" dirty="0">
              <a:solidFill>
                <a:prstClr val="black"/>
              </a:solidFill>
            </a:endParaRPr>
          </a:p>
        </p:txBody>
      </p:sp>
    </p:spTree>
    <p:extLst>
      <p:ext uri="{BB962C8B-B14F-4D97-AF65-F5344CB8AC3E}">
        <p14:creationId xmlns:p14="http://schemas.microsoft.com/office/powerpoint/2010/main" val="29810917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A brief overview of the 6 elements, will go into detail in module 2</a:t>
            </a:r>
          </a:p>
          <a:p>
            <a:endParaRPr lang="en-US" smtClean="0"/>
          </a:p>
        </p:txBody>
      </p:sp>
      <p:sp>
        <p:nvSpPr>
          <p:cNvPr id="4" name="Slide Number Placeholder 3"/>
          <p:cNvSpPr>
            <a:spLocks noGrp="1"/>
          </p:cNvSpPr>
          <p:nvPr>
            <p:ph type="sldNum" sz="quarter" idx="5"/>
          </p:nvPr>
        </p:nvSpPr>
        <p:spPr/>
        <p:txBody>
          <a:bodyPr/>
          <a:lstStyle/>
          <a:p>
            <a:pPr>
              <a:defRPr/>
            </a:pPr>
            <a:fld id="{2C134EAE-CB6E-40D7-B8E8-96DEE62921B0}" type="slidenum">
              <a:rPr lang="en-US" smtClean="0">
                <a:solidFill>
                  <a:prstClr val="black"/>
                </a:solidFill>
              </a:rPr>
              <a:pPr>
                <a:defRPr/>
              </a:pPr>
              <a:t>3</a:t>
            </a:fld>
            <a:endParaRPr lang="en-US" dirty="0">
              <a:solidFill>
                <a:prstClr val="black"/>
              </a:solidFill>
            </a:endParaRPr>
          </a:p>
        </p:txBody>
      </p:sp>
    </p:spTree>
    <p:extLst>
      <p:ext uri="{BB962C8B-B14F-4D97-AF65-F5344CB8AC3E}">
        <p14:creationId xmlns:p14="http://schemas.microsoft.com/office/powerpoint/2010/main" val="32342612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The PA Common</a:t>
            </a:r>
            <a:r>
              <a:rPr lang="en-US" i="1" baseline="0" dirty="0" smtClean="0"/>
              <a:t> Standards are found in t</a:t>
            </a:r>
            <a:r>
              <a:rPr lang="en-US" i="1" dirty="0" smtClean="0"/>
              <a:t>he Standards Aligned System (SAS) .  SAS is the Pennsylvania Department of Education’s comprehensive</a:t>
            </a:r>
            <a:r>
              <a:rPr lang="en-US" i="1" baseline="0" dirty="0" smtClean="0"/>
              <a:t> </a:t>
            </a:r>
            <a:r>
              <a:rPr lang="en-US" i="1" dirty="0" smtClean="0"/>
              <a:t>approach to support student achievement across the Commonwealth. SAS</a:t>
            </a:r>
            <a:r>
              <a:rPr lang="en-US" i="1" baseline="0" dirty="0" smtClean="0"/>
              <a:t> i</a:t>
            </a:r>
            <a:r>
              <a:rPr lang="en-US" i="1" dirty="0" smtClean="0"/>
              <a:t>s a collaborative product of research and good practice that identifies six distinct elements</a:t>
            </a:r>
            <a:r>
              <a:rPr lang="en-US" i="1" baseline="0" dirty="0" smtClean="0"/>
              <a:t> </a:t>
            </a:r>
            <a:r>
              <a:rPr lang="en-US" i="1" dirty="0" smtClean="0"/>
              <a:t>which, if utilized together, will provide schools and districts a common framework for continuous school and</a:t>
            </a:r>
            <a:r>
              <a:rPr lang="en-US" i="1" baseline="0" dirty="0" smtClean="0"/>
              <a:t> </a:t>
            </a:r>
            <a:r>
              <a:rPr lang="en-US" i="1" dirty="0" smtClean="0"/>
              <a:t>district enhancement and improvement. The SAS portal is designed to organize and deliver educational content carefully aligned to the PA</a:t>
            </a:r>
            <a:r>
              <a:rPr lang="en-US" i="1" baseline="0" dirty="0" smtClean="0"/>
              <a:t> </a:t>
            </a:r>
            <a:r>
              <a:rPr lang="en-US" i="1" dirty="0" smtClean="0"/>
              <a:t>Academic and Common Core Standards and provide educators with integrated classroom tools to enhance</a:t>
            </a:r>
            <a:r>
              <a:rPr lang="en-US" i="1" baseline="0" dirty="0" smtClean="0"/>
              <a:t> </a:t>
            </a:r>
            <a:r>
              <a:rPr lang="en-US" i="1" dirty="0" smtClean="0"/>
              <a:t>their teaching effectiveness. SAS identifies 6 elements that impact student achievement:</a:t>
            </a:r>
            <a:r>
              <a:rPr lang="en-US" i="1" baseline="0" dirty="0" smtClean="0"/>
              <a:t> </a:t>
            </a:r>
            <a:r>
              <a:rPr lang="en-US" i="1" dirty="0" smtClean="0"/>
              <a:t>Standards, Assessments, Curriculum Framework, Instruction,</a:t>
            </a:r>
            <a:r>
              <a:rPr lang="en-US" i="1" baseline="0" dirty="0" smtClean="0"/>
              <a:t> </a:t>
            </a:r>
            <a:r>
              <a:rPr lang="en-US" i="1" dirty="0" smtClean="0"/>
              <a:t>Materials &amp; Resources, and Safe and Supportive Schools.  Today, we will be focusing</a:t>
            </a:r>
            <a:r>
              <a:rPr lang="en-US" i="1" baseline="0" dirty="0" smtClean="0"/>
              <a:t> on Standards element/tab.</a:t>
            </a:r>
          </a:p>
          <a:p>
            <a:endParaRPr lang="en-US" i="1" baseline="0" dirty="0" smtClean="0"/>
          </a:p>
          <a:p>
            <a:r>
              <a:rPr lang="en-US" i="1" baseline="0" dirty="0" smtClean="0"/>
              <a:t>Both registered and non-registered users can access the SAS portal.  Parents – if non-registered,  can view all 6 elements, including their accompanying tabs, materials and resources</a:t>
            </a:r>
          </a:p>
        </p:txBody>
      </p:sp>
      <p:sp>
        <p:nvSpPr>
          <p:cNvPr id="4" name="Slide Number Placeholder 3"/>
          <p:cNvSpPr>
            <a:spLocks noGrp="1"/>
          </p:cNvSpPr>
          <p:nvPr>
            <p:ph type="sldNum" sz="quarter" idx="10"/>
          </p:nvPr>
        </p:nvSpPr>
        <p:spPr/>
        <p:txBody>
          <a:bodyPr/>
          <a:lstStyle/>
          <a:p>
            <a:fld id="{EA201643-7EAA-483C-9831-6B497A77AFB2}"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5231853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critical aspect of the common core is that it</a:t>
            </a:r>
            <a:r>
              <a:rPr lang="en-US" baseline="0" dirty="0" smtClean="0"/>
              <a:t> is a guide for what students should know and be able to do.  </a:t>
            </a:r>
          </a:p>
          <a:p>
            <a:endParaRPr lang="en-US" baseline="0" dirty="0" smtClean="0"/>
          </a:p>
          <a:p>
            <a:r>
              <a:rPr lang="en-US" baseline="0" dirty="0" smtClean="0"/>
              <a:t>It is not to be confused with a  curriculum – which is designed by a school district.   The Common core standards let districts know what kids should know and be able to do at each grade level.   This ensure consistency across the Commonwealth – and more importantly, across the country.   Think about a student who is in 3</a:t>
            </a:r>
            <a:r>
              <a:rPr lang="en-US" baseline="30000" dirty="0" smtClean="0"/>
              <a:t>rd</a:t>
            </a:r>
            <a:r>
              <a:rPr lang="en-US" baseline="0" dirty="0" smtClean="0"/>
              <a:t> grade in one district and moves across the county line to a new district.   It is reassuring that the learning that will take place is consistent with the school from where they came.   The PA common core helps make this happen – by ensuring a consistent expectation of what students should know and do at each grade level.  </a:t>
            </a:r>
            <a:endParaRPr lang="en-US" dirty="0" smtClean="0"/>
          </a:p>
          <a:p>
            <a:endParaRPr lang="en-US" dirty="0"/>
          </a:p>
        </p:txBody>
      </p:sp>
      <p:sp>
        <p:nvSpPr>
          <p:cNvPr id="4" name="Slide Number Placeholder 3"/>
          <p:cNvSpPr>
            <a:spLocks noGrp="1"/>
          </p:cNvSpPr>
          <p:nvPr>
            <p:ph type="sldNum" sz="quarter" idx="10"/>
          </p:nvPr>
        </p:nvSpPr>
        <p:spPr/>
        <p:txBody>
          <a:bodyPr/>
          <a:lstStyle/>
          <a:p>
            <a:fld id="{EA201643-7EAA-483C-9831-6B497A77AFB2}"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130350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30" name="Date Placeholder 29"/>
          <p:cNvSpPr>
            <a:spLocks noGrp="1"/>
          </p:cNvSpPr>
          <p:nvPr>
            <p:ph type="dt" sz="half" idx="10"/>
          </p:nvPr>
        </p:nvSpPr>
        <p:spPr/>
        <p:txBody>
          <a:bodyPr/>
          <a:lstStyle/>
          <a:p>
            <a:fld id="{021A1D30-C0A0-4124-A783-34D9F15FA0FE}" type="datetime1">
              <a:rPr lang="en-US" smtClean="0">
                <a:solidFill>
                  <a:prstClr val="black"/>
                </a:solidFill>
              </a:rPr>
              <a:pPr/>
              <a:t>1/6/2016</a:t>
            </a:fld>
            <a:endParaRPr lang="en-US">
              <a:solidFill>
                <a:prstClr val="black"/>
              </a:solidFill>
            </a:endParaRPr>
          </a:p>
        </p:txBody>
      </p:sp>
      <p:sp>
        <p:nvSpPr>
          <p:cNvPr id="19" name="Footer Placeholder 18"/>
          <p:cNvSpPr>
            <a:spLocks noGrp="1"/>
          </p:cNvSpPr>
          <p:nvPr>
            <p:ph type="ftr" sz="quarter" idx="11"/>
          </p:nvPr>
        </p:nvSpPr>
        <p:spPr/>
        <p:txBody>
          <a:bodyPr/>
          <a:lstStyle/>
          <a:p>
            <a:endParaRPr lang="en-US">
              <a:solidFill>
                <a:prstClr val="black"/>
              </a:solidFill>
            </a:endParaRPr>
          </a:p>
        </p:txBody>
      </p:sp>
      <p:sp>
        <p:nvSpPr>
          <p:cNvPr id="27" name="Slide Number Placeholder 26"/>
          <p:cNvSpPr>
            <a:spLocks noGrp="1"/>
          </p:cNvSpPr>
          <p:nvPr>
            <p:ph type="sldNum" sz="quarter" idx="12"/>
          </p:nvPr>
        </p:nvSpPr>
        <p:spPr/>
        <p:txBody>
          <a:bodyPr/>
          <a:lstStyle/>
          <a:p>
            <a:fld id="{401CF334-2D5C-4859-84A6-CA7E6E43FAEB}" type="slidenum">
              <a:rPr lang="en-US" smtClean="0">
                <a:solidFill>
                  <a:prstClr val="black"/>
                </a:solidFill>
              </a:rPr>
              <a:pPr/>
              <a:t>‹#›</a:t>
            </a:fld>
            <a:endParaRPr lang="en-US">
              <a:solidFill>
                <a:prstClr val="black"/>
              </a:solidFill>
            </a:endParaRPr>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accent4">
                    <a:lumMod val="75000"/>
                  </a:schemeClr>
                </a:solidFill>
                <a:latin typeface="+mj-l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smtClean="0"/>
              <a:t>Click to edit Master subtitle style</a:t>
            </a:r>
            <a:endParaRPr kumimoji="0" lang="en-US" dirty="0"/>
          </a:p>
        </p:txBody>
      </p:sp>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4">
                    <a:lumMod val="75000"/>
                  </a:schemeClr>
                </a:solidFill>
                <a:effectLst/>
                <a:latin typeface="+mj-lt"/>
                <a:ea typeface="+mj-ea"/>
                <a:cs typeface="+mj-cs"/>
              </a:defRPr>
            </a:lvl1pPr>
          </a:lstStyle>
          <a:p>
            <a:r>
              <a:rPr kumimoji="0" lang="en-US" dirty="0" smtClean="0"/>
              <a:t>Click to edit Master title style</a:t>
            </a:r>
            <a:endParaRPr kumimoji="0" lang="en-US" dirty="0"/>
          </a:p>
        </p:txBody>
      </p:sp>
      <p:cxnSp>
        <p:nvCxnSpPr>
          <p:cNvPr id="5" name="Straight Connector 4"/>
          <p:cNvCxnSpPr/>
          <p:nvPr/>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0" y="6208894"/>
            <a:ext cx="12192000" cy="649106"/>
            <a:chOff x="0" y="6208894"/>
            <a:chExt cx="12192000" cy="649106"/>
          </a:xfrm>
        </p:grpSpPr>
        <p:sp>
          <p:nvSpPr>
            <p:cNvPr id="2" name="Rectangle 1"/>
            <p:cNvSpPr/>
            <p:nvPr/>
          </p:nvSpPr>
          <p:spPr>
            <a:xfrm>
              <a:off x="3048" y="6220178"/>
              <a:ext cx="12188952" cy="637822"/>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solidFill>
                  <a:prstClr val="black"/>
                </a:solidFill>
              </a:endParaRPr>
            </a:p>
          </p:txBody>
        </p:sp>
        <p:cxnSp>
          <p:nvCxnSpPr>
            <p:cNvPr id="7" name="Straight Connector 6"/>
            <p:cNvCxnSpPr/>
            <p:nvPr/>
          </p:nvCxnSpPr>
          <p:spPr>
            <a:xfrm>
              <a:off x="0" y="6208894"/>
              <a:ext cx="1219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11" name="Straight Connector 10"/>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965567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274320" indent="-274320">
              <a:buFont typeface="Wingdings" panose="05000000000000000000" pitchFamily="2" charset="2"/>
              <a:buChar char="§"/>
              <a:defRPr sz="2800">
                <a:solidFill>
                  <a:schemeClr val="accent4">
                    <a:lumMod val="75000"/>
                  </a:schemeClr>
                </a:solidFill>
                <a:latin typeface="+mj-lt"/>
              </a:defRPr>
            </a:lvl1pPr>
            <a:lvl2pPr>
              <a:defRPr>
                <a:solidFill>
                  <a:schemeClr val="accent4">
                    <a:lumMod val="75000"/>
                  </a:schemeClr>
                </a:solidFill>
                <a:latin typeface="+mj-lt"/>
              </a:defRPr>
            </a:lvl2pPr>
            <a:lvl3pPr>
              <a:defRPr>
                <a:solidFill>
                  <a:schemeClr val="accent4">
                    <a:lumMod val="75000"/>
                  </a:schemeClr>
                </a:solidFill>
                <a:latin typeface="+mj-lt"/>
              </a:defRPr>
            </a:lvl3pPr>
            <a:lvl4pPr>
              <a:defRPr>
                <a:solidFill>
                  <a:schemeClr val="accent4">
                    <a:lumMod val="75000"/>
                  </a:schemeClr>
                </a:solidFill>
                <a:latin typeface="+mj-lt"/>
              </a:defRPr>
            </a:lvl4pPr>
            <a:lvl5pPr>
              <a:defRPr>
                <a:solidFill>
                  <a:schemeClr val="accent4">
                    <a:lumMod val="75000"/>
                  </a:schemeClr>
                </a:solidFill>
                <a:latin typeface="+mj-lt"/>
              </a:defRPr>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2" name="Title 1"/>
          <p:cNvSpPr>
            <a:spLocks noGrp="1"/>
          </p:cNvSpPr>
          <p:nvPr>
            <p:ph type="title"/>
          </p:nvPr>
        </p:nvSpPr>
        <p:spPr>
          <a:xfrm>
            <a:off x="609600" y="323088"/>
            <a:ext cx="10972800" cy="1143000"/>
          </a:xfrm>
        </p:spPr>
        <p:txBody>
          <a:bodyPr>
            <a:normAutofit/>
          </a:bodyPr>
          <a:lstStyle>
            <a:lvl1pPr>
              <a:defRPr sz="3600">
                <a:solidFill>
                  <a:schemeClr val="accent4">
                    <a:lumMod val="75000"/>
                  </a:schemeClr>
                </a:solidFill>
              </a:defRPr>
            </a:lvl1pPr>
          </a:lstStyle>
          <a:p>
            <a:r>
              <a:rPr kumimoji="0" lang="en-US" dirty="0" smtClean="0"/>
              <a:t>Click to edit Master title style</a:t>
            </a:r>
            <a:endParaRPr kumimoji="0" lang="en-US" dirty="0"/>
          </a:p>
        </p:txBody>
      </p:sp>
    </p:spTree>
    <p:extLst>
      <p:ext uri="{BB962C8B-B14F-4D97-AF65-F5344CB8AC3E}">
        <p14:creationId xmlns:p14="http://schemas.microsoft.com/office/powerpoint/2010/main" val="2378964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2DCB740-6776-4EE9-99FD-96D592FA5A23}" type="datetime1">
              <a:rPr lang="en-US" smtClean="0">
                <a:solidFill>
                  <a:prstClr val="black"/>
                </a:solidFill>
              </a:rPr>
              <a:pPr/>
              <a:t>1/6/2016</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401CF334-2D5C-4859-84A6-CA7E6E43FAEB}" type="slidenum">
              <a:rPr lang="en-US" smtClean="0">
                <a:solidFill>
                  <a:prstClr val="black"/>
                </a:solidFill>
              </a:rPr>
              <a:pPr/>
              <a:t>‹#›</a:t>
            </a:fld>
            <a:endParaRPr lang="en-US">
              <a:solidFill>
                <a:prstClr val="black"/>
              </a:solidFill>
            </a:endParaRP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tx2"/>
                </a:solidFill>
                <a:effectLst/>
                <a:latin typeface="+mj-lt"/>
                <a:ea typeface="+mj-ea"/>
                <a:cs typeface="+mj-cs"/>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951227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05F6BD99-6FFD-46C5-B5E2-43A34BDA2566}" type="datetime1">
              <a:rPr lang="en-US" smtClean="0">
                <a:solidFill>
                  <a:prstClr val="black"/>
                </a:solidFill>
              </a:rPr>
              <a:pPr/>
              <a:t>1/6/2016</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401CF334-2D5C-4859-84A6-CA7E6E43FAEB}" type="slidenum">
              <a:rPr lang="en-US" smtClean="0">
                <a:solidFill>
                  <a:prstClr val="black"/>
                </a:solidFill>
              </a:rPr>
              <a:pPr/>
              <a:t>‹#›</a:t>
            </a:fld>
            <a:endParaRPr lang="en-US">
              <a:solidFill>
                <a:prstClr val="black"/>
              </a:solidFill>
            </a:endParaRPr>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609600" y="704088"/>
            <a:ext cx="10972800" cy="1143000"/>
          </a:xfrm>
        </p:spPr>
        <p:txBody>
          <a:bodyPr/>
          <a:lstStyle/>
          <a:p>
            <a:r>
              <a:rPr kumimoji="0" lang="en-US" smtClean="0"/>
              <a:t>Click to edit Master title style</a:t>
            </a:r>
            <a:endParaRPr kumimoji="0" lang="en-US"/>
          </a:p>
        </p:txBody>
      </p:sp>
    </p:spTree>
    <p:extLst>
      <p:ext uri="{BB962C8B-B14F-4D97-AF65-F5344CB8AC3E}">
        <p14:creationId xmlns:p14="http://schemas.microsoft.com/office/powerpoint/2010/main" val="1864259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E022678E-214C-4CF8-97C7-95015FB02960}" type="datetime1">
              <a:rPr lang="en-US" smtClean="0">
                <a:solidFill>
                  <a:prstClr val="black"/>
                </a:solidFill>
              </a:rPr>
              <a:pPr/>
              <a:t>1/6/2016</a:t>
            </a:fld>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401CF334-2D5C-4859-84A6-CA7E6E43FAEB}" type="slidenum">
              <a:rPr lang="en-US" smtClean="0">
                <a:solidFill>
                  <a:prstClr val="black"/>
                </a:solidFill>
              </a:rPr>
              <a:pPr/>
              <a:t>‹#›</a:t>
            </a:fld>
            <a:endParaRPr lang="en-US">
              <a:solidFill>
                <a:prstClr val="black"/>
              </a:solidFill>
            </a:endParaRPr>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2085243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55660E0-FA77-4473-A859-74127B089143}" type="datetime1">
              <a:rPr lang="en-US" smtClean="0">
                <a:solidFill>
                  <a:prstClr val="black"/>
                </a:solidFill>
              </a:rPr>
              <a:pPr/>
              <a:t>1/6/2016</a:t>
            </a:fld>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401CF334-2D5C-4859-84A6-CA7E6E43FAEB}" type="slidenum">
              <a:rPr lang="en-US" smtClean="0">
                <a:solidFill>
                  <a:prstClr val="black"/>
                </a:solidFill>
              </a:rPr>
              <a:pPr/>
              <a:t>‹#›</a:t>
            </a:fld>
            <a:endParaRPr lang="en-US">
              <a:solidFill>
                <a:prstClr val="black"/>
              </a:solidFill>
            </a:endParaRPr>
          </a:p>
        </p:txBody>
      </p:sp>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3299387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88D7B8-9F07-4899-827D-5F3CFDDEB574}" type="datetime1">
              <a:rPr lang="en-US" smtClean="0">
                <a:solidFill>
                  <a:prstClr val="black"/>
                </a:solidFill>
              </a:rPr>
              <a:pPr/>
              <a:t>1/6/2016</a:t>
            </a:fld>
            <a:endParaRPr lang="en-US">
              <a:solidFill>
                <a:prstClr val="black"/>
              </a:solidFill>
            </a:endParaRPr>
          </a:p>
        </p:txBody>
      </p:sp>
      <p:sp>
        <p:nvSpPr>
          <p:cNvPr id="3" name="Footer Placeholder 2"/>
          <p:cNvSpPr>
            <a:spLocks noGrp="1"/>
          </p:cNvSpPr>
          <p:nvPr>
            <p:ph type="ftr" sz="quarter" idx="11"/>
          </p:nvPr>
        </p:nvSpPr>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401CF334-2D5C-4859-84A6-CA7E6E43FAE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981575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5197C5C-1CD1-417D-A89C-14747F5222C7}" type="datetime1">
              <a:rPr lang="en-US" smtClean="0">
                <a:solidFill>
                  <a:prstClr val="black"/>
                </a:solidFill>
              </a:rPr>
              <a:pPr/>
              <a:t>1/6/2016</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401CF334-2D5C-4859-84A6-CA7E6E43FAEB}" type="slidenum">
              <a:rPr lang="en-US" smtClean="0">
                <a:solidFill>
                  <a:prstClr val="black"/>
                </a:solidFill>
              </a:rPr>
              <a:pPr/>
              <a:t>‹#›</a:t>
            </a:fld>
            <a:endParaRPr lang="en-US">
              <a:solidFill>
                <a:prstClr val="black"/>
              </a:solidFill>
            </a:endParaRP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3869505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Date Placeholder 4"/>
          <p:cNvSpPr>
            <a:spLocks noGrp="1"/>
          </p:cNvSpPr>
          <p:nvPr>
            <p:ph type="dt" sz="half" idx="10"/>
          </p:nvPr>
        </p:nvSpPr>
        <p:spPr/>
        <p:txBody>
          <a:bodyPr/>
          <a:lstStyle/>
          <a:p>
            <a:fld id="{1359EFBB-CFA1-4AA8-9123-F0B52DBD84FE}" type="datetime1">
              <a:rPr lang="en-US" smtClean="0">
                <a:solidFill>
                  <a:prstClr val="black"/>
                </a:solidFill>
              </a:rPr>
              <a:pPr/>
              <a:t>1/6/2016</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10769600" y="6356351"/>
            <a:ext cx="812800" cy="365125"/>
          </a:xfrm>
        </p:spPr>
        <p:txBody>
          <a:bodyPr/>
          <a:lstStyle/>
          <a:p>
            <a:fld id="{401CF334-2D5C-4859-84A6-CA7E6E43FAEB}" type="slidenum">
              <a:rPr lang="en-US" smtClean="0">
                <a:solidFill>
                  <a:prstClr val="black"/>
                </a:solidFill>
              </a:rPr>
              <a:pPr/>
              <a:t>‹#›</a:t>
            </a:fld>
            <a:endParaRPr lang="en-US">
              <a:solidFill>
                <a:prstClr val="black"/>
              </a:solidFill>
            </a:endParaRPr>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703544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D2D5871-AB0F-4B3D-8861-97E78CB7B47E}" type="datetime1">
              <a:rPr lang="en-US" smtClean="0">
                <a:solidFill>
                  <a:prstClr val="black"/>
                </a:solidFill>
              </a:rPr>
              <a:pPr/>
              <a:t>1/6/2016</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401CF334-2D5C-4859-84A6-CA7E6E43FAEB}" type="slidenum">
              <a:rPr lang="en-US" smtClean="0">
                <a:solidFill>
                  <a:prstClr val="black"/>
                </a:solidFill>
              </a:rPr>
              <a:pPr/>
              <a:t>‹#›</a:t>
            </a:fld>
            <a:endParaRPr lang="en-US">
              <a:solidFill>
                <a:prstClr val="black"/>
              </a:solidFill>
            </a:endParaRPr>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extLst>
      <p:ext uri="{BB962C8B-B14F-4D97-AF65-F5344CB8AC3E}">
        <p14:creationId xmlns:p14="http://schemas.microsoft.com/office/powerpoint/2010/main" val="3805478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4418406-4C3F-4F3E-80BD-A22568EA37EB}" type="datetime1">
              <a:rPr lang="en-US" smtClean="0">
                <a:solidFill>
                  <a:prstClr val="black"/>
                </a:solidFill>
              </a:rPr>
              <a:pPr/>
              <a:t>1/6/2016</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401CF334-2D5C-4859-84A6-CA7E6E43FAEB}" type="slidenum">
              <a:rPr lang="en-US" smtClean="0">
                <a:solidFill>
                  <a:prstClr val="black"/>
                </a:solidFill>
              </a:rPr>
              <a:pPr/>
              <a:t>‹#›</a:t>
            </a:fld>
            <a:endParaRPr lang="en-US">
              <a:solidFill>
                <a:prstClr val="black"/>
              </a:solidFill>
            </a:endParaRP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Vertical Title 1"/>
          <p:cNvSpPr>
            <a:spLocks noGrp="1"/>
          </p:cNvSpPr>
          <p:nvPr>
            <p:ph type="title" orient="vert"/>
          </p:nvPr>
        </p:nvSpPr>
        <p:spPr>
          <a:xfrm>
            <a:off x="8839200" y="914402"/>
            <a:ext cx="2743200" cy="5211763"/>
          </a:xfrm>
        </p:spPr>
        <p:txBody>
          <a:bodyPr vert="eaVert"/>
          <a:lstStyle/>
          <a:p>
            <a:r>
              <a:rPr kumimoji="0" lang="en-US" smtClean="0"/>
              <a:t>Click to edit Master title style</a:t>
            </a:r>
            <a:endParaRPr kumimoji="0" lang="en-US"/>
          </a:p>
        </p:txBody>
      </p:sp>
    </p:spTree>
    <p:extLst>
      <p:ext uri="{BB962C8B-B14F-4D97-AF65-F5344CB8AC3E}">
        <p14:creationId xmlns:p14="http://schemas.microsoft.com/office/powerpoint/2010/main" val="65125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25" name="Group 24"/>
          <p:cNvGrpSpPr/>
          <p:nvPr/>
        </p:nvGrpSpPr>
        <p:grpSpPr>
          <a:xfrm>
            <a:off x="-29028" y="-7144"/>
            <a:ext cx="12240731" cy="6879658"/>
            <a:chOff x="0" y="-21658"/>
            <a:chExt cx="12240731" cy="6879658"/>
          </a:xfrm>
        </p:grpSpPr>
        <p:sp>
          <p:nvSpPr>
            <p:cNvPr id="26" name="Rectangle 25"/>
            <p:cNvSpPr/>
            <p:nvPr/>
          </p:nvSpPr>
          <p:spPr>
            <a:xfrm>
              <a:off x="31633"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27" name="Group 26"/>
            <p:cNvGrpSpPr/>
            <p:nvPr/>
          </p:nvGrpSpPr>
          <p:grpSpPr>
            <a:xfrm>
              <a:off x="0" y="-21658"/>
              <a:ext cx="12240731" cy="1041400"/>
              <a:chOff x="-25356" y="-7144"/>
              <a:chExt cx="12240731" cy="1041400"/>
            </a:xfrm>
          </p:grpSpPr>
          <p:sp>
            <p:nvSpPr>
              <p:cNvPr id="28" name="Freeform 27"/>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9" name="Freeform 28"/>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grpSp>
            <p:nvGrpSpPr>
              <p:cNvPr id="31" name="Group 30"/>
              <p:cNvGrpSpPr/>
              <p:nvPr/>
            </p:nvGrpSpPr>
            <p:grpSpPr>
              <a:xfrm>
                <a:off x="-25356" y="202408"/>
                <a:ext cx="12240731" cy="649224"/>
                <a:chOff x="-19045" y="216550"/>
                <a:chExt cx="9180548" cy="649224"/>
              </a:xfrm>
            </p:grpSpPr>
            <p:sp>
              <p:nvSpPr>
                <p:cNvPr id="32" name="Freeform 3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33" name="Freeform 3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grpSp>
        </p:grpSp>
      </p:gr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1"/>
                </a:solidFill>
              </a:defRPr>
            </a:lvl1pPr>
          </a:lstStyle>
          <a:p>
            <a:fld id="{61146459-E3C3-4969-9224-5ED50B492D17}" type="datetime1">
              <a:rPr lang="en-US" smtClean="0">
                <a:solidFill>
                  <a:prstClr val="black"/>
                </a:solidFill>
              </a:rPr>
              <a:pPr/>
              <a:t>1/6/2016</a:t>
            </a:fld>
            <a:endParaRPr lang="en-US">
              <a:solidFill>
                <a:prstClr val="black"/>
              </a:solidFill>
            </a:endParaRPr>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1"/>
                </a:solidFill>
              </a:defRPr>
            </a:lvl1pPr>
          </a:lstStyle>
          <a:p>
            <a:endParaRPr lang="en-US">
              <a:solidFill>
                <a:prstClr val="black"/>
              </a:solidFill>
            </a:endParaRPr>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1"/>
                </a:solidFill>
              </a:defRPr>
            </a:lvl1pPr>
          </a:lstStyle>
          <a:p>
            <a:fld id="{401CF334-2D5C-4859-84A6-CA7E6E43FAEB}" type="slidenum">
              <a:rPr lang="en-US" smtClean="0">
                <a:solidFill>
                  <a:prstClr val="black"/>
                </a:solidFill>
              </a:rPr>
              <a:pPr/>
              <a:t>‹#›</a:t>
            </a:fld>
            <a:endParaRPr lang="en-US">
              <a:solidFill>
                <a:prstClr val="black"/>
              </a:solidFill>
            </a:endParaRPr>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dirty="0"/>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smtClean="0"/>
              <a:t>Click to edit Master title style</a:t>
            </a:r>
            <a:endParaRPr kumimoji="0" lang="en-US" dirty="0"/>
          </a:p>
        </p:txBody>
      </p:sp>
    </p:spTree>
    <p:extLst>
      <p:ext uri="{BB962C8B-B14F-4D97-AF65-F5344CB8AC3E}">
        <p14:creationId xmlns:p14="http://schemas.microsoft.com/office/powerpoint/2010/main" val="1868863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sldNum="0"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pdesas.or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5s0rRk9sER0"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0" y="-163773"/>
            <a:ext cx="12216934" cy="6858000"/>
          </a:xfrm>
          <a:prstGeom prst="rect">
            <a:avLst/>
          </a:prstGeom>
        </p:spPr>
      </p:pic>
    </p:spTree>
    <p:extLst>
      <p:ext uri="{BB962C8B-B14F-4D97-AF65-F5344CB8AC3E}">
        <p14:creationId xmlns:p14="http://schemas.microsoft.com/office/powerpoint/2010/main" val="2237408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2212340"/>
            <a:ext cx="10972800" cy="4389120"/>
          </a:xfrm>
        </p:spPr>
        <p:txBody>
          <a:bodyPr>
            <a:normAutofit lnSpcReduction="10000"/>
          </a:bodyPr>
          <a:lstStyle/>
          <a:p>
            <a:pPr eaLnBrk="1" hangingPunct="1">
              <a:buFont typeface="Wingdings" panose="05000000000000000000" pitchFamily="2" charset="2"/>
              <a:buChar char="q"/>
              <a:defRPr/>
            </a:pPr>
            <a:r>
              <a:rPr lang="en-US" dirty="0"/>
              <a:t>I am familiar with the six elements of a standards aligned system. </a:t>
            </a:r>
            <a:endParaRPr lang="en-US" b="1" dirty="0"/>
          </a:p>
          <a:p>
            <a:pPr eaLnBrk="1" hangingPunct="1">
              <a:buFont typeface="Wingdings" panose="05000000000000000000" pitchFamily="2" charset="2"/>
              <a:buChar char="q"/>
              <a:defRPr/>
            </a:pPr>
            <a:r>
              <a:rPr lang="en-US" dirty="0"/>
              <a:t>I can list and define the six elements of a standards aligned system. </a:t>
            </a:r>
          </a:p>
          <a:p>
            <a:pPr eaLnBrk="1" hangingPunct="1">
              <a:buFont typeface="Wingdings" panose="05000000000000000000" pitchFamily="2" charset="2"/>
              <a:buChar char="q"/>
              <a:defRPr/>
            </a:pPr>
            <a:r>
              <a:rPr lang="en-US" dirty="0"/>
              <a:t>I can navigate proficiently on the SAS portal.</a:t>
            </a:r>
          </a:p>
          <a:p>
            <a:pPr eaLnBrk="1" hangingPunct="1">
              <a:buFont typeface="Wingdings" panose="05000000000000000000" pitchFamily="2" charset="2"/>
              <a:buChar char="q"/>
              <a:defRPr/>
            </a:pPr>
            <a:r>
              <a:rPr lang="en-US" dirty="0"/>
              <a:t>I am familiar with the standards coding and assessment anchor coding. </a:t>
            </a:r>
            <a:endParaRPr lang="en-US" b="1" dirty="0"/>
          </a:p>
          <a:p>
            <a:pPr eaLnBrk="1" hangingPunct="1">
              <a:buFont typeface="Wingdings" panose="05000000000000000000" pitchFamily="2" charset="2"/>
              <a:buChar char="q"/>
              <a:defRPr/>
            </a:pPr>
            <a:r>
              <a:rPr lang="en-US" dirty="0"/>
              <a:t>I am familiar with the resources on SAS</a:t>
            </a:r>
            <a:r>
              <a:rPr lang="en-US" sz="2400" dirty="0"/>
              <a:t>.</a:t>
            </a:r>
          </a:p>
          <a:p>
            <a:pPr eaLnBrk="1" hangingPunct="1">
              <a:buFont typeface="Wingdings" pitchFamily="2" charset="2"/>
              <a:buChar char="Ø"/>
              <a:defRPr/>
            </a:pPr>
            <a:endParaRPr lang="en-US" sz="2400" dirty="0"/>
          </a:p>
          <a:p>
            <a:pPr marL="0" indent="0">
              <a:buNone/>
              <a:defRPr/>
            </a:pPr>
            <a:r>
              <a:rPr lang="en-US" i="1" dirty="0"/>
              <a:t>*I have already joined SAS and am a registered user!</a:t>
            </a:r>
          </a:p>
          <a:p>
            <a:pPr eaLnBrk="1" hangingPunct="1">
              <a:buFont typeface="Arial" pitchFamily="34" charset="0"/>
              <a:buNone/>
              <a:defRPr/>
            </a:pPr>
            <a:endParaRPr lang="en-US" dirty="0" smtClean="0"/>
          </a:p>
          <a:p>
            <a:pPr eaLnBrk="1" hangingPunct="1">
              <a:buFont typeface="Arial" pitchFamily="34" charset="0"/>
              <a:buNone/>
              <a:defRPr/>
            </a:pPr>
            <a:endParaRPr lang="en-US" dirty="0"/>
          </a:p>
        </p:txBody>
      </p:sp>
      <p:sp>
        <p:nvSpPr>
          <p:cNvPr id="2" name="Title 1"/>
          <p:cNvSpPr>
            <a:spLocks noGrp="1"/>
          </p:cNvSpPr>
          <p:nvPr>
            <p:ph type="title"/>
          </p:nvPr>
        </p:nvSpPr>
        <p:spPr>
          <a:xfrm>
            <a:off x="609600" y="440690"/>
            <a:ext cx="11430000" cy="1502410"/>
          </a:xfrm>
        </p:spPr>
        <p:txBody>
          <a:bodyPr>
            <a:noAutofit/>
          </a:bodyPr>
          <a:lstStyle/>
          <a:p>
            <a:r>
              <a:rPr lang="en-US" dirty="0" smtClean="0"/>
              <a:t/>
            </a:r>
            <a:br>
              <a:rPr lang="en-US" dirty="0" smtClean="0"/>
            </a:br>
            <a:r>
              <a:rPr lang="en-US" dirty="0"/>
              <a:t/>
            </a:r>
            <a:br>
              <a:rPr lang="en-US" dirty="0"/>
            </a:br>
            <a:r>
              <a:rPr lang="en-US" dirty="0" smtClean="0"/>
              <a:t>Rate your knowledge ~ Six Elements of the Standards Aligned System (SAS)</a:t>
            </a:r>
            <a:endParaRPr lang="en-US" i="1" dirty="0">
              <a:solidFill>
                <a:srgbClr val="C00000"/>
              </a:solidFill>
            </a:endParaRPr>
          </a:p>
        </p:txBody>
      </p:sp>
      <p:sp>
        <p:nvSpPr>
          <p:cNvPr id="30724" name="Slide Number Placeholder 4"/>
          <p:cNvSpPr>
            <a:spLocks noGrp="1"/>
          </p:cNvSpPr>
          <p:nvPr>
            <p:ph type="sldNum" sz="quarter" idx="4294967295"/>
          </p:nvPr>
        </p:nvSpPr>
        <p:spPr bwMode="auto">
          <a:xfrm>
            <a:off x="10058400" y="6356350"/>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fld id="{DF94467F-8360-4F9B-8698-1E06408000C2}" type="slidenum">
              <a:rPr lang="en-US" smtClean="0">
                <a:solidFill>
                  <a:prstClr val="white"/>
                </a:solidFill>
                <a:latin typeface="Arial Bold" pitchFamily="34" charset="0"/>
                <a:cs typeface="Arial Bold" pitchFamily="34" charset="0"/>
              </a:rPr>
              <a:pPr eaLnBrk="1" fontAlgn="base" hangingPunct="1">
                <a:spcBef>
                  <a:spcPct val="0"/>
                </a:spcBef>
                <a:spcAft>
                  <a:spcPct val="0"/>
                </a:spcAft>
              </a:pPr>
              <a:t>2</a:t>
            </a:fld>
            <a:endParaRPr lang="en-US" smtClean="0">
              <a:solidFill>
                <a:prstClr val="white"/>
              </a:solidFill>
              <a:latin typeface="Arial Bold" pitchFamily="34" charset="0"/>
              <a:cs typeface="Arial Bold" pitchFamily="34" charset="0"/>
            </a:endParaRPr>
          </a:p>
        </p:txBody>
      </p:sp>
    </p:spTree>
    <p:extLst>
      <p:ext uri="{BB962C8B-B14F-4D97-AF65-F5344CB8AC3E}">
        <p14:creationId xmlns:p14="http://schemas.microsoft.com/office/powerpoint/2010/main" val="1324891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64276" y="485816"/>
            <a:ext cx="10972800" cy="1143000"/>
          </a:xfrm>
        </p:spPr>
        <p:txBody>
          <a:bodyPr>
            <a:normAutofit fontScale="90000"/>
          </a:bodyPr>
          <a:lstStyle/>
          <a:p>
            <a:r>
              <a:rPr lang="en-US" sz="2800" i="1" dirty="0" smtClean="0">
                <a:solidFill>
                  <a:srgbClr val="006666"/>
                </a:solidFill>
                <a:hlinkClick r:id="rId3"/>
              </a:rPr>
              <a:t/>
            </a:r>
            <a:br>
              <a:rPr lang="en-US" sz="2800" i="1" dirty="0" smtClean="0">
                <a:solidFill>
                  <a:srgbClr val="006666"/>
                </a:solidFill>
                <a:hlinkClick r:id="rId3"/>
              </a:rPr>
            </a:br>
            <a:r>
              <a:rPr lang="en-US" sz="2800" i="1" dirty="0">
                <a:solidFill>
                  <a:srgbClr val="006666"/>
                </a:solidFill>
                <a:hlinkClick r:id="rId3"/>
              </a:rPr>
              <a:t/>
            </a:r>
            <a:br>
              <a:rPr lang="en-US" sz="2800" i="1" dirty="0">
                <a:solidFill>
                  <a:srgbClr val="006666"/>
                </a:solidFill>
                <a:hlinkClick r:id="rId3"/>
              </a:rPr>
            </a:br>
            <a:r>
              <a:rPr lang="en-US" dirty="0" smtClean="0"/>
              <a:t>							       				    Six </a:t>
            </a:r>
            <a:r>
              <a:rPr lang="en-US" dirty="0"/>
              <a:t>Elements of SAS</a:t>
            </a:r>
            <a:r>
              <a:rPr lang="en-US" dirty="0" smtClean="0"/>
              <a:t>							 </a:t>
            </a:r>
            <a:r>
              <a:rPr lang="en-US" sz="2700" i="1" dirty="0">
                <a:solidFill>
                  <a:srgbClr val="006666"/>
                </a:solidFill>
                <a:hlinkClick r:id="rId3"/>
              </a:rPr>
              <a:t>http://www.pdesas.org</a:t>
            </a:r>
            <a:r>
              <a:rPr lang="en-US" sz="2700" i="1" dirty="0" smtClean="0">
                <a:solidFill>
                  <a:srgbClr val="006666"/>
                </a:solidFill>
                <a:hlinkClick r:id="rId3"/>
              </a:rPr>
              <a:t>/</a:t>
            </a:r>
            <a:endParaRPr lang="en-US" sz="2800" i="1" dirty="0">
              <a:solidFill>
                <a:srgbClr val="006666"/>
              </a:solidFill>
            </a:endParaRPr>
          </a:p>
        </p:txBody>
      </p:sp>
      <p:sp>
        <p:nvSpPr>
          <p:cNvPr id="32770" name="Footer Placeholder 3"/>
          <p:cNvSpPr>
            <a:spLocks noGrp="1"/>
          </p:cNvSpPr>
          <p:nvPr>
            <p:ph type="ftr" sz="quarter" idx="4294967295"/>
          </p:nvPr>
        </p:nvSpPr>
        <p:spPr bwMode="auto">
          <a:xfrm>
            <a:off x="0" y="6356350"/>
            <a:ext cx="2895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n-US" smtClean="0">
                <a:solidFill>
                  <a:prstClr val="white"/>
                </a:solidFill>
                <a:latin typeface="Arial Bold" pitchFamily="34" charset="0"/>
                <a:cs typeface="Arial Bold" pitchFamily="34" charset="0"/>
              </a:rPr>
              <a:t>Copyright ©2010 Commonwealth of Pennsylvania</a:t>
            </a:r>
          </a:p>
        </p:txBody>
      </p:sp>
      <p:sp>
        <p:nvSpPr>
          <p:cNvPr id="32771" name="Slide Number Placeholder 4"/>
          <p:cNvSpPr>
            <a:spLocks noGrp="1"/>
          </p:cNvSpPr>
          <p:nvPr>
            <p:ph type="sldNum" sz="quarter" idx="4294967295"/>
          </p:nvPr>
        </p:nvSpPr>
        <p:spPr bwMode="auto">
          <a:xfrm>
            <a:off x="10058400" y="6356350"/>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fld id="{4FAC57BB-62C6-4F85-BEDF-CC1474DF61E8}" type="slidenum">
              <a:rPr lang="en-US" smtClean="0">
                <a:solidFill>
                  <a:prstClr val="white"/>
                </a:solidFill>
                <a:latin typeface="Arial Bold" pitchFamily="34" charset="0"/>
                <a:cs typeface="Arial Bold" pitchFamily="34" charset="0"/>
              </a:rPr>
              <a:pPr eaLnBrk="1" fontAlgn="base" hangingPunct="1">
                <a:spcBef>
                  <a:spcPct val="0"/>
                </a:spcBef>
                <a:spcAft>
                  <a:spcPct val="0"/>
                </a:spcAft>
              </a:pPr>
              <a:t>3</a:t>
            </a:fld>
            <a:endParaRPr lang="en-US" smtClean="0">
              <a:solidFill>
                <a:prstClr val="white"/>
              </a:solidFill>
              <a:latin typeface="Arial Bold" pitchFamily="34" charset="0"/>
              <a:cs typeface="Arial Bold" pitchFamily="34" charset="0"/>
            </a:endParaRPr>
          </a:p>
        </p:txBody>
      </p:sp>
      <p:pic>
        <p:nvPicPr>
          <p:cNvPr id="2" name="Picture 1"/>
          <p:cNvPicPr>
            <a:picLocks noChangeAspect="1"/>
          </p:cNvPicPr>
          <p:nvPr/>
        </p:nvPicPr>
        <p:blipFill>
          <a:blip r:embed="rId4"/>
          <a:stretch>
            <a:fillRect/>
          </a:stretch>
        </p:blipFill>
        <p:spPr>
          <a:xfrm>
            <a:off x="8801391" y="1819790"/>
            <a:ext cx="3285006" cy="3202586"/>
          </a:xfrm>
          <a:prstGeom prst="rect">
            <a:avLst/>
          </a:prstGeom>
        </p:spPr>
      </p:pic>
      <p:sp>
        <p:nvSpPr>
          <p:cNvPr id="4" name="Rectangle 3"/>
          <p:cNvSpPr/>
          <p:nvPr/>
        </p:nvSpPr>
        <p:spPr>
          <a:xfrm>
            <a:off x="391420" y="1819790"/>
            <a:ext cx="8232550" cy="4154984"/>
          </a:xfrm>
          <a:prstGeom prst="rect">
            <a:avLst/>
          </a:prstGeom>
        </p:spPr>
        <p:txBody>
          <a:bodyPr wrap="square">
            <a:spAutoFit/>
          </a:bodyPr>
          <a:lstStyle/>
          <a:p>
            <a:r>
              <a:rPr lang="en-US" sz="2400" dirty="0">
                <a:solidFill>
                  <a:srgbClr val="006666"/>
                </a:solidFill>
                <a:latin typeface="Century Gothic" panose="020B0502020202020204"/>
              </a:rPr>
              <a:t>The Standards Aligned System (SAS), developed by the Pennsylvania Department of Education, is a comprehensive, researched-based resource to improve student achievement. SAS identifies six elements that impact student achievement: Standards, Assessments, Curriculum Framework, Instruction, Materials &amp; Resources, and Safe and Supportive Schools. Schools and educators across Pennsylvania are supported in their efforts to implement SAS by the development of a state-of-the-art portal. </a:t>
            </a:r>
          </a:p>
        </p:txBody>
      </p:sp>
    </p:spTree>
    <p:extLst>
      <p:ext uri="{BB962C8B-B14F-4D97-AF65-F5344CB8AC3E}">
        <p14:creationId xmlns:p14="http://schemas.microsoft.com/office/powerpoint/2010/main" val="2520101610"/>
      </p:ext>
    </p:extLst>
  </p:cSld>
  <p:clrMapOvr>
    <a:masterClrMapping/>
  </p:clrMapOvr>
  <p:transition>
    <p:zo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Standards</a:t>
            </a:r>
            <a:endParaRPr lang="en-US" dirty="0"/>
          </a:p>
        </p:txBody>
      </p:sp>
      <p:sp>
        <p:nvSpPr>
          <p:cNvPr id="4" name="Text Box 26"/>
          <p:cNvSpPr txBox="1">
            <a:spLocks noGrp="1" noChangeArrowheads="1"/>
          </p:cNvSpPr>
          <p:nvPr>
            <p:ph idx="1"/>
          </p:nvPr>
        </p:nvSpPr>
        <p:spPr bwMode="auto">
          <a:xfrm>
            <a:off x="6769290" y="1226111"/>
            <a:ext cx="4703928" cy="5447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marL="342900" indent="-342900" eaLnBrk="1" hangingPunct="1">
              <a:spcBef>
                <a:spcPct val="50000"/>
              </a:spcBef>
              <a:buFont typeface="Arial" pitchFamily="34" charset="0"/>
              <a:buChar char="•"/>
            </a:pPr>
            <a:r>
              <a:rPr lang="en-US" sz="2400" dirty="0">
                <a:solidFill>
                  <a:schemeClr val="accent4">
                    <a:lumMod val="75000"/>
                  </a:schemeClr>
                </a:solidFill>
                <a:latin typeface="+mj-lt"/>
              </a:rPr>
              <a:t>Describe what all students should know and be able to do as a result of instruction</a:t>
            </a:r>
          </a:p>
          <a:p>
            <a:pPr marL="342900" indent="-342900" eaLnBrk="1" hangingPunct="1">
              <a:spcBef>
                <a:spcPct val="50000"/>
              </a:spcBef>
              <a:buFont typeface="Arial" pitchFamily="34" charset="0"/>
              <a:buChar char="•"/>
            </a:pPr>
            <a:r>
              <a:rPr lang="en-US" sz="2400" dirty="0">
                <a:solidFill>
                  <a:schemeClr val="accent4">
                    <a:lumMod val="75000"/>
                  </a:schemeClr>
                </a:solidFill>
                <a:latin typeface="+mj-lt"/>
              </a:rPr>
              <a:t>Increase in complexity and sophistication as students progress through school </a:t>
            </a:r>
          </a:p>
          <a:p>
            <a:pPr marL="342900" indent="-342900" eaLnBrk="1" hangingPunct="1">
              <a:spcBef>
                <a:spcPct val="50000"/>
              </a:spcBef>
              <a:buFont typeface="Arial" pitchFamily="34" charset="0"/>
              <a:buChar char="•"/>
            </a:pPr>
            <a:r>
              <a:rPr lang="en-US" sz="2400" dirty="0" smtClean="0">
                <a:solidFill>
                  <a:schemeClr val="accent4">
                    <a:lumMod val="75000"/>
                  </a:schemeClr>
                </a:solidFill>
                <a:latin typeface="+mj-lt"/>
              </a:rPr>
              <a:t>Can locate specific  PA Core Standards, anchors, and eligible content based on subject area, grade level, or course</a:t>
            </a:r>
            <a:endParaRPr lang="en-US" sz="2400" dirty="0">
              <a:solidFill>
                <a:schemeClr val="accent4">
                  <a:lumMod val="75000"/>
                </a:schemeClr>
              </a:solidFill>
              <a:latin typeface="+mj-lt"/>
            </a:endParaRPr>
          </a:p>
          <a:p>
            <a:pPr marL="342900" indent="-342900" eaLnBrk="1" hangingPunct="1">
              <a:spcBef>
                <a:spcPct val="50000"/>
              </a:spcBef>
              <a:buFont typeface="Arial" pitchFamily="34" charset="0"/>
              <a:buChar char="•"/>
            </a:pPr>
            <a:r>
              <a:rPr lang="en-US" sz="2400" dirty="0">
                <a:solidFill>
                  <a:schemeClr val="accent4">
                    <a:lumMod val="75000"/>
                  </a:schemeClr>
                </a:solidFill>
                <a:latin typeface="+mj-lt"/>
              </a:rPr>
              <a:t>Can </a:t>
            </a:r>
            <a:r>
              <a:rPr lang="en-US" sz="2400" dirty="0" smtClean="0">
                <a:solidFill>
                  <a:schemeClr val="accent4">
                    <a:lumMod val="75000"/>
                  </a:schemeClr>
                </a:solidFill>
                <a:latin typeface="+mj-lt"/>
              </a:rPr>
              <a:t>be </a:t>
            </a:r>
            <a:r>
              <a:rPr lang="en-US" sz="2400" dirty="0">
                <a:solidFill>
                  <a:schemeClr val="accent4">
                    <a:lumMod val="75000"/>
                  </a:schemeClr>
                </a:solidFill>
                <a:latin typeface="+mj-lt"/>
              </a:rPr>
              <a:t>downloaded from this </a:t>
            </a:r>
            <a:r>
              <a:rPr lang="en-US" sz="2400" dirty="0" smtClean="0">
                <a:solidFill>
                  <a:schemeClr val="accent4">
                    <a:lumMod val="75000"/>
                  </a:schemeClr>
                </a:solidFill>
                <a:latin typeface="+mj-lt"/>
              </a:rPr>
              <a:t>portal</a:t>
            </a:r>
            <a:endParaRPr lang="en-US" sz="2400" dirty="0">
              <a:solidFill>
                <a:schemeClr val="accent4">
                  <a:lumMod val="75000"/>
                </a:schemeClr>
              </a:solidFill>
              <a:latin typeface="+mj-lt"/>
            </a:endParaRPr>
          </a:p>
        </p:txBody>
      </p:sp>
      <p:pic>
        <p:nvPicPr>
          <p:cNvPr id="5" name="Picture 4"/>
          <p:cNvPicPr>
            <a:picLocks noChangeAspect="1"/>
          </p:cNvPicPr>
          <p:nvPr/>
        </p:nvPicPr>
        <p:blipFill>
          <a:blip r:embed="rId2"/>
          <a:stretch>
            <a:fillRect/>
          </a:stretch>
        </p:blipFill>
        <p:spPr>
          <a:xfrm>
            <a:off x="1218465" y="1965139"/>
            <a:ext cx="4834181" cy="4708617"/>
          </a:xfrm>
          <a:prstGeom prst="rect">
            <a:avLst/>
          </a:prstGeom>
        </p:spPr>
      </p:pic>
      <p:sp>
        <p:nvSpPr>
          <p:cNvPr id="6" name="Right Arrow 5"/>
          <p:cNvSpPr/>
          <p:nvPr/>
        </p:nvSpPr>
        <p:spPr>
          <a:xfrm rot="1522290">
            <a:off x="2579427" y="2142699"/>
            <a:ext cx="573206" cy="341193"/>
          </a:xfrm>
          <a:prstGeom prst="rightArrow">
            <a:avLst/>
          </a:prstGeom>
          <a:ln w="38100">
            <a:solidFill>
              <a:schemeClr val="accent6">
                <a:lumMod val="5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solidFill>
                <a:prstClr val="black"/>
              </a:solidFill>
            </a:endParaRPr>
          </a:p>
        </p:txBody>
      </p:sp>
    </p:spTree>
    <p:extLst>
      <p:ext uri="{BB962C8B-B14F-4D97-AF65-F5344CB8AC3E}">
        <p14:creationId xmlns:p14="http://schemas.microsoft.com/office/powerpoint/2010/main" val="1491747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9029"/>
            <a:ext cx="9144000" cy="1143000"/>
          </a:xfrm>
        </p:spPr>
        <p:txBody>
          <a:bodyPr>
            <a:noAutofit/>
          </a:bodyPr>
          <a:lstStyle/>
          <a:p>
            <a:r>
              <a:rPr lang="en-US" dirty="0"/>
              <a:t>How Can I locate the PA Core </a:t>
            </a:r>
            <a:br>
              <a:rPr lang="en-US" dirty="0"/>
            </a:br>
            <a:r>
              <a:rPr lang="en-US" dirty="0"/>
              <a:t>Standards and What do they Look Like?</a:t>
            </a:r>
          </a:p>
        </p:txBody>
      </p:sp>
      <p:pic>
        <p:nvPicPr>
          <p:cNvPr id="3" name="Picture 2"/>
          <p:cNvPicPr>
            <a:picLocks noChangeAspect="1"/>
          </p:cNvPicPr>
          <p:nvPr/>
        </p:nvPicPr>
        <p:blipFill>
          <a:blip r:embed="rId3"/>
          <a:stretch>
            <a:fillRect/>
          </a:stretch>
        </p:blipFill>
        <p:spPr>
          <a:xfrm>
            <a:off x="248147" y="1337480"/>
            <a:ext cx="11652701" cy="5556255"/>
          </a:xfrm>
          <a:prstGeom prst="rect">
            <a:avLst/>
          </a:prstGeom>
        </p:spPr>
      </p:pic>
    </p:spTree>
    <p:extLst>
      <p:ext uri="{BB962C8B-B14F-4D97-AF65-F5344CB8AC3E}">
        <p14:creationId xmlns:p14="http://schemas.microsoft.com/office/powerpoint/2010/main" val="1930889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42568" cy="6858000"/>
          </a:xfrm>
          <a:prstGeom prst="rect">
            <a:avLst/>
          </a:prstGeom>
        </p:spPr>
      </p:pic>
    </p:spTree>
    <p:extLst>
      <p:ext uri="{BB962C8B-B14F-4D97-AF65-F5344CB8AC3E}">
        <p14:creationId xmlns:p14="http://schemas.microsoft.com/office/powerpoint/2010/main" val="3490563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Understanding the Common Core</a:t>
            </a:r>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017" t="17324" r="56147" b="48662"/>
          <a:stretch/>
        </p:blipFill>
        <p:spPr bwMode="auto">
          <a:xfrm>
            <a:off x="2438400" y="1466088"/>
            <a:ext cx="6934200" cy="4072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438400" y="5810113"/>
            <a:ext cx="5279907" cy="369332"/>
          </a:xfrm>
          <a:prstGeom prst="rect">
            <a:avLst/>
          </a:prstGeom>
        </p:spPr>
        <p:txBody>
          <a:bodyPr wrap="none">
            <a:spAutoFit/>
          </a:bodyPr>
          <a:lstStyle/>
          <a:p>
            <a:r>
              <a:rPr lang="en-US" dirty="0">
                <a:solidFill>
                  <a:prstClr val="black"/>
                </a:solidFill>
                <a:hlinkClick r:id="rId3"/>
              </a:rPr>
              <a:t>https://www.youtube.com/watch?v=5s0rRk9sER0</a:t>
            </a:r>
            <a:r>
              <a:rPr lang="en-US" dirty="0">
                <a:solidFill>
                  <a:prstClr val="black"/>
                </a:solidFill>
              </a:rPr>
              <a:t> </a:t>
            </a:r>
          </a:p>
        </p:txBody>
      </p:sp>
    </p:spTree>
    <p:extLst>
      <p:ext uri="{BB962C8B-B14F-4D97-AF65-F5344CB8AC3E}">
        <p14:creationId xmlns:p14="http://schemas.microsoft.com/office/powerpoint/2010/main" val="2103606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p:cNvSpPr txBox="1"/>
          <p:nvPr/>
        </p:nvSpPr>
        <p:spPr>
          <a:xfrm>
            <a:off x="1724722" y="5452947"/>
            <a:ext cx="8458199" cy="1200329"/>
          </a:xfrm>
          <a:prstGeom prst="rect">
            <a:avLst/>
          </a:prstGeom>
          <a:noFill/>
        </p:spPr>
        <p:txBody>
          <a:bodyPr wrap="square" rtlCol="0">
            <a:spAutoFit/>
          </a:bodyPr>
          <a:lstStyle/>
          <a:p>
            <a:pPr algn="ctr"/>
            <a:r>
              <a:rPr lang="en-US" sz="3600" dirty="0">
                <a:solidFill>
                  <a:prstClr val="black"/>
                </a:solidFill>
              </a:rPr>
              <a:t>Common Core is about what students should </a:t>
            </a:r>
            <a:r>
              <a:rPr lang="en-US" sz="3600" b="1" dirty="0">
                <a:solidFill>
                  <a:srgbClr val="FF0000"/>
                </a:solidFill>
              </a:rPr>
              <a:t>KNOW</a:t>
            </a:r>
            <a:r>
              <a:rPr lang="en-US" sz="3600" dirty="0">
                <a:solidFill>
                  <a:prstClr val="black"/>
                </a:solidFill>
              </a:rPr>
              <a:t> and be able to </a:t>
            </a:r>
            <a:r>
              <a:rPr lang="en-US" sz="3600" b="1" dirty="0">
                <a:solidFill>
                  <a:srgbClr val="FF0000"/>
                </a:solidFill>
              </a:rPr>
              <a:t>DO</a:t>
            </a:r>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33454"/>
            <a:ext cx="97536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2716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04967" y="2051806"/>
            <a:ext cx="911179" cy="904276"/>
          </a:xfrm>
          <a:prstGeom prst="rect">
            <a:avLst/>
          </a:prstGeom>
        </p:spPr>
      </p:pic>
      <p:sp>
        <p:nvSpPr>
          <p:cNvPr id="4" name="Title 3"/>
          <p:cNvSpPr>
            <a:spLocks noGrp="1"/>
          </p:cNvSpPr>
          <p:nvPr>
            <p:ph type="title"/>
          </p:nvPr>
        </p:nvSpPr>
        <p:spPr/>
        <p:txBody>
          <a:bodyPr/>
          <a:lstStyle/>
          <a:p>
            <a:r>
              <a:rPr lang="en-US" dirty="0" smtClean="0"/>
              <a:t>How Can I Use ‘Standards’ in my teaching?</a:t>
            </a:r>
            <a:endParaRPr lang="en-US" dirty="0"/>
          </a:p>
        </p:txBody>
      </p:sp>
      <p:sp>
        <p:nvSpPr>
          <p:cNvPr id="8" name="Cloud 7"/>
          <p:cNvSpPr/>
          <p:nvPr/>
        </p:nvSpPr>
        <p:spPr>
          <a:xfrm rot="21157635">
            <a:off x="758483" y="2736584"/>
            <a:ext cx="3791078" cy="2564680"/>
          </a:xfrm>
          <a:prstGeom prst="cloud">
            <a:avLst/>
          </a:prstGeom>
          <a:solidFill>
            <a:schemeClr val="accent5">
              <a:lumMod val="60000"/>
              <a:lumOff val="40000"/>
            </a:schemeClr>
          </a:solidFill>
          <a:ln w="28575"/>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solidFill>
                <a:prstClr val="black"/>
              </a:solidFill>
            </a:endParaRPr>
          </a:p>
        </p:txBody>
      </p:sp>
      <p:pic>
        <p:nvPicPr>
          <p:cNvPr id="9" name="Picture 8"/>
          <p:cNvPicPr>
            <a:picLocks noChangeAspect="1"/>
          </p:cNvPicPr>
          <p:nvPr/>
        </p:nvPicPr>
        <p:blipFill>
          <a:blip r:embed="rId3"/>
          <a:stretch>
            <a:fillRect/>
          </a:stretch>
        </p:blipFill>
        <p:spPr>
          <a:xfrm>
            <a:off x="5725890" y="1864262"/>
            <a:ext cx="4834547" cy="4712616"/>
          </a:xfrm>
          <a:prstGeom prst="rect">
            <a:avLst/>
          </a:prstGeom>
        </p:spPr>
      </p:pic>
    </p:spTree>
    <p:extLst>
      <p:ext uri="{BB962C8B-B14F-4D97-AF65-F5344CB8AC3E}">
        <p14:creationId xmlns:p14="http://schemas.microsoft.com/office/powerpoint/2010/main" val="2196348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Assessment</a:t>
            </a:r>
            <a:endParaRPr lang="en-US" dirty="0"/>
          </a:p>
        </p:txBody>
      </p:sp>
      <p:pic>
        <p:nvPicPr>
          <p:cNvPr id="5" name="Picture 4"/>
          <p:cNvPicPr>
            <a:picLocks noChangeAspect="1"/>
          </p:cNvPicPr>
          <p:nvPr/>
        </p:nvPicPr>
        <p:blipFill>
          <a:blip r:embed="rId2"/>
          <a:stretch>
            <a:fillRect/>
          </a:stretch>
        </p:blipFill>
        <p:spPr>
          <a:xfrm>
            <a:off x="1095636" y="1965139"/>
            <a:ext cx="4834181" cy="4708617"/>
          </a:xfrm>
          <a:prstGeom prst="rect">
            <a:avLst/>
          </a:prstGeom>
        </p:spPr>
      </p:pic>
      <p:sp>
        <p:nvSpPr>
          <p:cNvPr id="6" name="Right Arrow 5"/>
          <p:cNvSpPr/>
          <p:nvPr/>
        </p:nvSpPr>
        <p:spPr>
          <a:xfrm rot="5400000">
            <a:off x="4572000" y="2265528"/>
            <a:ext cx="573206" cy="341193"/>
          </a:xfrm>
          <a:prstGeom prst="rightArrow">
            <a:avLst/>
          </a:prstGeom>
          <a:ln w="38100">
            <a:solidFill>
              <a:schemeClr val="accent6">
                <a:lumMod val="5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solidFill>
                <a:prstClr val="black"/>
              </a:solidFill>
            </a:endParaRPr>
          </a:p>
        </p:txBody>
      </p:sp>
      <p:sp>
        <p:nvSpPr>
          <p:cNvPr id="7" name="Text Box 5"/>
          <p:cNvSpPr txBox="1">
            <a:spLocks noGrp="1" noChangeArrowheads="1"/>
          </p:cNvSpPr>
          <p:nvPr>
            <p:ph idx="1"/>
          </p:nvPr>
        </p:nvSpPr>
        <p:spPr bwMode="auto">
          <a:xfrm>
            <a:off x="7002981" y="1691350"/>
            <a:ext cx="4772025" cy="4339650"/>
          </a:xfrm>
          <a:prstGeom prst="rect">
            <a:avLst/>
          </a:prstGeom>
          <a:noFill/>
          <a:ln w="9525">
            <a:noFill/>
            <a:miter lim="800000"/>
            <a:headEnd/>
            <a:tailEnd/>
          </a:ln>
        </p:spPr>
        <p:txBody>
          <a:bodyPr wrap="square">
            <a:spAutoFit/>
          </a:bodyPr>
          <a:lstStyle/>
          <a:p>
            <a:pPr marL="342900" indent="-342900">
              <a:spcBef>
                <a:spcPct val="50000"/>
              </a:spcBef>
              <a:buFont typeface="Arial" pitchFamily="34" charset="0"/>
              <a:buChar char="•"/>
              <a:defRPr/>
            </a:pPr>
            <a:r>
              <a:rPr lang="en-US" sz="2400" dirty="0">
                <a:cs typeface="Arial" pitchFamily="34" charset="0"/>
              </a:rPr>
              <a:t>Process used by teachers and students before, during, and after instruction </a:t>
            </a:r>
            <a:endParaRPr lang="en-US" sz="2400" dirty="0" smtClean="0">
              <a:cs typeface="Arial" pitchFamily="34" charset="0"/>
            </a:endParaRPr>
          </a:p>
          <a:p>
            <a:pPr marL="342900" indent="-342900">
              <a:spcBef>
                <a:spcPct val="50000"/>
              </a:spcBef>
              <a:buFont typeface="Arial" pitchFamily="34" charset="0"/>
              <a:buChar char="•"/>
              <a:defRPr/>
            </a:pPr>
            <a:r>
              <a:rPr lang="en-US" sz="2400" dirty="0" smtClean="0">
                <a:cs typeface="Arial" pitchFamily="34" charset="0"/>
              </a:rPr>
              <a:t>Types </a:t>
            </a:r>
            <a:r>
              <a:rPr lang="en-US" sz="2400" dirty="0">
                <a:cs typeface="Arial" pitchFamily="34" charset="0"/>
              </a:rPr>
              <a:t>of </a:t>
            </a:r>
            <a:r>
              <a:rPr lang="en-US" sz="2400" dirty="0" smtClean="0">
                <a:cs typeface="Arial" pitchFamily="34" charset="0"/>
              </a:rPr>
              <a:t>assessment:</a:t>
            </a:r>
            <a:endParaRPr lang="en-US" sz="2400" dirty="0">
              <a:cs typeface="Arial" pitchFamily="34" charset="0"/>
            </a:endParaRPr>
          </a:p>
          <a:p>
            <a:pPr marL="708660" lvl="1" indent="-342900">
              <a:spcBef>
                <a:spcPts val="0"/>
              </a:spcBef>
              <a:buFont typeface="Arial" pitchFamily="34" charset="0"/>
              <a:buChar char="•"/>
              <a:defRPr/>
            </a:pPr>
            <a:r>
              <a:rPr lang="en-US" sz="2000" dirty="0" smtClean="0">
                <a:cs typeface="Arial" pitchFamily="34" charset="0"/>
              </a:rPr>
              <a:t>Summative (PSSA, Keystone)  </a:t>
            </a:r>
          </a:p>
          <a:p>
            <a:pPr marL="708660" lvl="1" indent="-342900">
              <a:spcBef>
                <a:spcPts val="0"/>
              </a:spcBef>
              <a:buFont typeface="Arial" pitchFamily="34" charset="0"/>
              <a:buChar char="•"/>
              <a:defRPr/>
            </a:pPr>
            <a:r>
              <a:rPr lang="en-US" sz="2000" dirty="0" smtClean="0">
                <a:cs typeface="Arial" pitchFamily="34" charset="0"/>
              </a:rPr>
              <a:t>Formative</a:t>
            </a:r>
            <a:endParaRPr lang="en-US" sz="2000" dirty="0">
              <a:cs typeface="Arial" pitchFamily="34" charset="0"/>
            </a:endParaRPr>
          </a:p>
          <a:p>
            <a:pPr marL="708660" lvl="1" indent="-342900">
              <a:spcBef>
                <a:spcPts val="0"/>
              </a:spcBef>
              <a:buFont typeface="Arial" pitchFamily="34" charset="0"/>
              <a:buChar char="•"/>
              <a:defRPr/>
            </a:pPr>
            <a:r>
              <a:rPr lang="en-US" sz="2000" dirty="0" smtClean="0">
                <a:cs typeface="Arial" pitchFamily="34" charset="0"/>
              </a:rPr>
              <a:t>Benchmark</a:t>
            </a:r>
            <a:endParaRPr lang="en-US" sz="2000" dirty="0">
              <a:cs typeface="Arial" pitchFamily="34" charset="0"/>
            </a:endParaRPr>
          </a:p>
          <a:p>
            <a:pPr marL="708660" lvl="1" indent="-342900">
              <a:spcBef>
                <a:spcPts val="0"/>
              </a:spcBef>
              <a:buFont typeface="Arial" pitchFamily="34" charset="0"/>
              <a:buChar char="•"/>
              <a:defRPr/>
            </a:pPr>
            <a:r>
              <a:rPr lang="en-US" sz="2000" dirty="0" smtClean="0">
                <a:cs typeface="Arial" pitchFamily="34" charset="0"/>
              </a:rPr>
              <a:t>Diagnostic (Classroom Diagnostic Tool)</a:t>
            </a:r>
          </a:p>
          <a:p>
            <a:pPr marL="365760" lvl="1" indent="0">
              <a:spcBef>
                <a:spcPts val="0"/>
              </a:spcBef>
              <a:buNone/>
              <a:defRPr/>
            </a:pPr>
            <a:endParaRPr lang="en-US" sz="2000" dirty="0" smtClean="0">
              <a:cs typeface="Arial" pitchFamily="34" charset="0"/>
            </a:endParaRPr>
          </a:p>
          <a:p>
            <a:pPr marL="342900" indent="-342900">
              <a:spcBef>
                <a:spcPts val="0"/>
              </a:spcBef>
              <a:buFont typeface="Arial" pitchFamily="34" charset="0"/>
              <a:buChar char="•"/>
              <a:defRPr/>
            </a:pPr>
            <a:r>
              <a:rPr lang="en-US" sz="2400" dirty="0" smtClean="0">
                <a:solidFill>
                  <a:schemeClr val="accent4">
                    <a:lumMod val="75000"/>
                  </a:schemeClr>
                </a:solidFill>
                <a:latin typeface="+mj-lt"/>
                <a:cs typeface="Arial" pitchFamily="34" charset="0"/>
              </a:rPr>
              <a:t>Project Based Assessment</a:t>
            </a:r>
          </a:p>
          <a:p>
            <a:pPr marL="342900" indent="-342900">
              <a:spcBef>
                <a:spcPts val="0"/>
              </a:spcBef>
              <a:buFont typeface="Arial" pitchFamily="34" charset="0"/>
              <a:buChar char="•"/>
              <a:defRPr/>
            </a:pPr>
            <a:r>
              <a:rPr lang="en-US" sz="2400" dirty="0" smtClean="0">
                <a:cs typeface="Arial" pitchFamily="34" charset="0"/>
              </a:rPr>
              <a:t>Assessment Builder</a:t>
            </a:r>
            <a:endParaRPr lang="en-US" sz="2400" dirty="0" smtClean="0">
              <a:solidFill>
                <a:schemeClr val="accent4">
                  <a:lumMod val="75000"/>
                </a:schemeClr>
              </a:solidFill>
              <a:latin typeface="+mj-lt"/>
              <a:cs typeface="Arial" pitchFamily="34" charset="0"/>
            </a:endParaRPr>
          </a:p>
        </p:txBody>
      </p:sp>
    </p:spTree>
    <p:extLst>
      <p:ext uri="{BB962C8B-B14F-4D97-AF65-F5344CB8AC3E}">
        <p14:creationId xmlns:p14="http://schemas.microsoft.com/office/powerpoint/2010/main" val="3209039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 calcmode="lin" valueType="num">
                                      <p:cBhvr>
                                        <p:cTn id="7" dur="1000" fill="hold"/>
                                        <p:tgtEl>
                                          <p:spTgt spid="7">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7">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7">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 calcmode="lin" valueType="num">
                                      <p:cBhvr>
                                        <p:cTn id="14" dur="1000" fill="hold"/>
                                        <p:tgtEl>
                                          <p:spTgt spid="7">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7">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7">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 calcmode="lin" valueType="num">
                                      <p:cBhvr>
                                        <p:cTn id="21" dur="1000" fill="hold"/>
                                        <p:tgtEl>
                                          <p:spTgt spid="7">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7">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7">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 calcmode="lin" valueType="num">
                                      <p:cBhvr>
                                        <p:cTn id="28" dur="1000" fill="hold"/>
                                        <p:tgtEl>
                                          <p:spTgt spid="7">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7">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7">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7">
                                            <p:txEl>
                                              <p:pRg st="4" end="4"/>
                                            </p:txEl>
                                          </p:spTgt>
                                        </p:tgtEl>
                                        <p:attrNameLst>
                                          <p:attrName>style.visibility</p:attrName>
                                        </p:attrNameLst>
                                      </p:cBhvr>
                                      <p:to>
                                        <p:strVal val="visible"/>
                                      </p:to>
                                    </p:set>
                                    <p:anim calcmode="lin" valueType="num">
                                      <p:cBhvr>
                                        <p:cTn id="35" dur="1000" fill="hold"/>
                                        <p:tgtEl>
                                          <p:spTgt spid="7">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7">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7">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7">
                                            <p:txEl>
                                              <p:pRg st="5" end="5"/>
                                            </p:txEl>
                                          </p:spTgt>
                                        </p:tgtEl>
                                        <p:attrNameLst>
                                          <p:attrName>style.visibility</p:attrName>
                                        </p:attrNameLst>
                                      </p:cBhvr>
                                      <p:to>
                                        <p:strVal val="visible"/>
                                      </p:to>
                                    </p:set>
                                    <p:anim calcmode="lin" valueType="num">
                                      <p:cBhvr>
                                        <p:cTn id="42" dur="1000" fill="hold"/>
                                        <p:tgtEl>
                                          <p:spTgt spid="7">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7">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7">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nodeType="clickEffect">
                                  <p:stCondLst>
                                    <p:cond delay="0"/>
                                  </p:stCondLst>
                                  <p:childTnLst>
                                    <p:set>
                                      <p:cBhvr>
                                        <p:cTn id="48" dur="1" fill="hold">
                                          <p:stCondLst>
                                            <p:cond delay="0"/>
                                          </p:stCondLst>
                                        </p:cTn>
                                        <p:tgtEl>
                                          <p:spTgt spid="7">
                                            <p:txEl>
                                              <p:pRg st="7" end="7"/>
                                            </p:txEl>
                                          </p:spTgt>
                                        </p:tgtEl>
                                        <p:attrNameLst>
                                          <p:attrName>style.visibility</p:attrName>
                                        </p:attrNameLst>
                                      </p:cBhvr>
                                      <p:to>
                                        <p:strVal val="visible"/>
                                      </p:to>
                                    </p:set>
                                    <p:anim calcmode="lin" valueType="num">
                                      <p:cBhvr>
                                        <p:cTn id="49" dur="1000" fill="hold"/>
                                        <p:tgtEl>
                                          <p:spTgt spid="7">
                                            <p:txEl>
                                              <p:pRg st="7" end="7"/>
                                            </p:txEl>
                                          </p:spTgt>
                                        </p:tgtEl>
                                        <p:attrNameLst>
                                          <p:attrName>ppt_w</p:attrName>
                                        </p:attrNameLst>
                                      </p:cBhvr>
                                      <p:tavLst>
                                        <p:tav tm="0">
                                          <p:val>
                                            <p:strVal val="#ppt_w*0.70"/>
                                          </p:val>
                                        </p:tav>
                                        <p:tav tm="100000">
                                          <p:val>
                                            <p:strVal val="#ppt_w"/>
                                          </p:val>
                                        </p:tav>
                                      </p:tavLst>
                                    </p:anim>
                                    <p:anim calcmode="lin" valueType="num">
                                      <p:cBhvr>
                                        <p:cTn id="50" dur="1000" fill="hold"/>
                                        <p:tgtEl>
                                          <p:spTgt spid="7">
                                            <p:txEl>
                                              <p:pRg st="7" end="7"/>
                                            </p:txEl>
                                          </p:spTgt>
                                        </p:tgtEl>
                                        <p:attrNameLst>
                                          <p:attrName>ppt_h</p:attrName>
                                        </p:attrNameLst>
                                      </p:cBhvr>
                                      <p:tavLst>
                                        <p:tav tm="0">
                                          <p:val>
                                            <p:strVal val="#ppt_h"/>
                                          </p:val>
                                        </p:tav>
                                        <p:tav tm="100000">
                                          <p:val>
                                            <p:strVal val="#ppt_h"/>
                                          </p:val>
                                        </p:tav>
                                      </p:tavLst>
                                    </p:anim>
                                    <p:animEffect transition="in" filter="fade">
                                      <p:cBhvr>
                                        <p:cTn id="51" dur="1000"/>
                                        <p:tgtEl>
                                          <p:spTgt spid="7">
                                            <p:txEl>
                                              <p:pRg st="7" end="7"/>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nodeType="clickEffect">
                                  <p:stCondLst>
                                    <p:cond delay="0"/>
                                  </p:stCondLst>
                                  <p:childTnLst>
                                    <p:set>
                                      <p:cBhvr>
                                        <p:cTn id="55" dur="1" fill="hold">
                                          <p:stCondLst>
                                            <p:cond delay="0"/>
                                          </p:stCondLst>
                                        </p:cTn>
                                        <p:tgtEl>
                                          <p:spTgt spid="7">
                                            <p:txEl>
                                              <p:pRg st="8" end="8"/>
                                            </p:txEl>
                                          </p:spTgt>
                                        </p:tgtEl>
                                        <p:attrNameLst>
                                          <p:attrName>style.visibility</p:attrName>
                                        </p:attrNameLst>
                                      </p:cBhvr>
                                      <p:to>
                                        <p:strVal val="visible"/>
                                      </p:to>
                                    </p:set>
                                    <p:anim calcmode="lin" valueType="num">
                                      <p:cBhvr>
                                        <p:cTn id="56" dur="1000" fill="hold"/>
                                        <p:tgtEl>
                                          <p:spTgt spid="7">
                                            <p:txEl>
                                              <p:pRg st="8" end="8"/>
                                            </p:txEl>
                                          </p:spTgt>
                                        </p:tgtEl>
                                        <p:attrNameLst>
                                          <p:attrName>ppt_w</p:attrName>
                                        </p:attrNameLst>
                                      </p:cBhvr>
                                      <p:tavLst>
                                        <p:tav tm="0">
                                          <p:val>
                                            <p:strVal val="#ppt_w*0.70"/>
                                          </p:val>
                                        </p:tav>
                                        <p:tav tm="100000">
                                          <p:val>
                                            <p:strVal val="#ppt_w"/>
                                          </p:val>
                                        </p:tav>
                                      </p:tavLst>
                                    </p:anim>
                                    <p:anim calcmode="lin" valueType="num">
                                      <p:cBhvr>
                                        <p:cTn id="57" dur="1000" fill="hold"/>
                                        <p:tgtEl>
                                          <p:spTgt spid="7">
                                            <p:txEl>
                                              <p:pRg st="8" end="8"/>
                                            </p:txEl>
                                          </p:spTgt>
                                        </p:tgtEl>
                                        <p:attrNameLst>
                                          <p:attrName>ppt_h</p:attrName>
                                        </p:attrNameLst>
                                      </p:cBhvr>
                                      <p:tavLst>
                                        <p:tav tm="0">
                                          <p:val>
                                            <p:strVal val="#ppt_h"/>
                                          </p:val>
                                        </p:tav>
                                        <p:tav tm="100000">
                                          <p:val>
                                            <p:strVal val="#ppt_h"/>
                                          </p:val>
                                        </p:tav>
                                      </p:tavLst>
                                    </p:anim>
                                    <p:animEffect transition="in" filter="fade">
                                      <p:cBhvr>
                                        <p:cTn id="58" dur="10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002889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349582" y="0"/>
            <a:ext cx="12973050" cy="6905625"/>
          </a:xfrm>
          <a:prstGeom prst="rect">
            <a:avLst/>
          </a:prstGeom>
        </p:spPr>
      </p:pic>
      <p:sp>
        <p:nvSpPr>
          <p:cNvPr id="5" name="Left Arrow 4"/>
          <p:cNvSpPr/>
          <p:nvPr/>
        </p:nvSpPr>
        <p:spPr>
          <a:xfrm>
            <a:off x="11093355" y="3407934"/>
            <a:ext cx="978090" cy="518615"/>
          </a:xfrm>
          <a:prstGeom prst="leftArrow">
            <a:avLst/>
          </a:prstGeom>
          <a:solidFill>
            <a:srgbClr val="C00000"/>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solidFill>
                <a:prstClr val="black"/>
              </a:solidFill>
            </a:endParaRPr>
          </a:p>
        </p:txBody>
      </p:sp>
    </p:spTree>
    <p:extLst>
      <p:ext uri="{BB962C8B-B14F-4D97-AF65-F5344CB8AC3E}">
        <p14:creationId xmlns:p14="http://schemas.microsoft.com/office/powerpoint/2010/main" val="3970495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2830" y="0"/>
            <a:ext cx="11950057" cy="6858000"/>
          </a:xfrm>
          <a:prstGeom prst="rect">
            <a:avLst/>
          </a:prstGeom>
        </p:spPr>
      </p:pic>
    </p:spTree>
    <p:extLst>
      <p:ext uri="{BB962C8B-B14F-4D97-AF65-F5344CB8AC3E}">
        <p14:creationId xmlns:p14="http://schemas.microsoft.com/office/powerpoint/2010/main" val="2116151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04967" y="2051806"/>
            <a:ext cx="911179" cy="904276"/>
          </a:xfrm>
          <a:prstGeom prst="rect">
            <a:avLst/>
          </a:prstGeom>
        </p:spPr>
      </p:pic>
      <p:sp>
        <p:nvSpPr>
          <p:cNvPr id="4" name="Title 3"/>
          <p:cNvSpPr>
            <a:spLocks noGrp="1"/>
          </p:cNvSpPr>
          <p:nvPr>
            <p:ph type="title"/>
          </p:nvPr>
        </p:nvSpPr>
        <p:spPr/>
        <p:txBody>
          <a:bodyPr/>
          <a:lstStyle/>
          <a:p>
            <a:r>
              <a:rPr lang="en-US" dirty="0" smtClean="0"/>
              <a:t>How Can I Use ‘Assessment’ in my teaching?</a:t>
            </a:r>
            <a:endParaRPr lang="en-US" dirty="0"/>
          </a:p>
        </p:txBody>
      </p:sp>
      <p:sp>
        <p:nvSpPr>
          <p:cNvPr id="8" name="Cloud 7"/>
          <p:cNvSpPr/>
          <p:nvPr/>
        </p:nvSpPr>
        <p:spPr>
          <a:xfrm rot="21157635">
            <a:off x="758483" y="2736584"/>
            <a:ext cx="3791078" cy="2564680"/>
          </a:xfrm>
          <a:prstGeom prst="cloud">
            <a:avLst/>
          </a:prstGeom>
          <a:solidFill>
            <a:schemeClr val="accent5">
              <a:lumMod val="60000"/>
              <a:lumOff val="40000"/>
            </a:schemeClr>
          </a:solidFill>
          <a:ln w="28575"/>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solidFill>
                <a:prstClr val="black"/>
              </a:solidFill>
            </a:endParaRPr>
          </a:p>
        </p:txBody>
      </p:sp>
      <p:pic>
        <p:nvPicPr>
          <p:cNvPr id="5" name="Picture 4"/>
          <p:cNvPicPr>
            <a:picLocks noChangeAspect="1"/>
          </p:cNvPicPr>
          <p:nvPr/>
        </p:nvPicPr>
        <p:blipFill>
          <a:blip r:embed="rId3"/>
          <a:stretch>
            <a:fillRect/>
          </a:stretch>
        </p:blipFill>
        <p:spPr>
          <a:xfrm>
            <a:off x="6096000" y="1768728"/>
            <a:ext cx="4834547" cy="4712616"/>
          </a:xfrm>
          <a:prstGeom prst="rect">
            <a:avLst/>
          </a:prstGeom>
        </p:spPr>
      </p:pic>
    </p:spTree>
    <p:extLst>
      <p:ext uri="{BB962C8B-B14F-4D97-AF65-F5344CB8AC3E}">
        <p14:creationId xmlns:p14="http://schemas.microsoft.com/office/powerpoint/2010/main" val="1457553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Curriculum Framework</a:t>
            </a:r>
            <a:endParaRPr lang="en-US" dirty="0"/>
          </a:p>
        </p:txBody>
      </p:sp>
      <p:pic>
        <p:nvPicPr>
          <p:cNvPr id="5" name="Picture 4"/>
          <p:cNvPicPr>
            <a:picLocks noChangeAspect="1"/>
          </p:cNvPicPr>
          <p:nvPr/>
        </p:nvPicPr>
        <p:blipFill>
          <a:blip r:embed="rId2"/>
          <a:stretch>
            <a:fillRect/>
          </a:stretch>
        </p:blipFill>
        <p:spPr>
          <a:xfrm>
            <a:off x="1095636" y="1965139"/>
            <a:ext cx="4834181" cy="4708617"/>
          </a:xfrm>
          <a:prstGeom prst="rect">
            <a:avLst/>
          </a:prstGeom>
        </p:spPr>
      </p:pic>
      <p:sp>
        <p:nvSpPr>
          <p:cNvPr id="6" name="Right Arrow 5"/>
          <p:cNvSpPr/>
          <p:nvPr/>
        </p:nvSpPr>
        <p:spPr>
          <a:xfrm rot="14943543">
            <a:off x="5063320" y="5950424"/>
            <a:ext cx="573206" cy="341193"/>
          </a:xfrm>
          <a:prstGeom prst="rightArrow">
            <a:avLst/>
          </a:prstGeom>
          <a:ln w="38100">
            <a:solidFill>
              <a:schemeClr val="accent6">
                <a:lumMod val="5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solidFill>
                <a:prstClr val="black"/>
              </a:solidFill>
            </a:endParaRPr>
          </a:p>
        </p:txBody>
      </p:sp>
      <p:sp>
        <p:nvSpPr>
          <p:cNvPr id="7" name="Text Box 5"/>
          <p:cNvSpPr txBox="1">
            <a:spLocks noGrp="1" noChangeArrowheads="1"/>
          </p:cNvSpPr>
          <p:nvPr>
            <p:ph idx="1"/>
          </p:nvPr>
        </p:nvSpPr>
        <p:spPr bwMode="auto">
          <a:xfrm>
            <a:off x="6969441" y="635282"/>
            <a:ext cx="4772025" cy="6340197"/>
          </a:xfrm>
          <a:prstGeom prst="rect">
            <a:avLst/>
          </a:prstGeom>
          <a:noFill/>
          <a:ln w="9525">
            <a:noFill/>
            <a:miter lim="800000"/>
            <a:headEnd/>
            <a:tailEnd/>
          </a:ln>
        </p:spPr>
        <p:txBody>
          <a:bodyPr wrap="square">
            <a:spAutoFit/>
          </a:bodyPr>
          <a:lstStyle/>
          <a:p>
            <a:pPr marL="342900" indent="-342900">
              <a:spcBef>
                <a:spcPct val="50000"/>
              </a:spcBef>
              <a:buFont typeface="Arial" pitchFamily="34" charset="0"/>
              <a:buChar char="•"/>
              <a:defRPr/>
            </a:pPr>
            <a:r>
              <a:rPr lang="en-US" sz="2200" dirty="0">
                <a:cs typeface="Arial" pitchFamily="34" charset="0"/>
              </a:rPr>
              <a:t>Specifies what is to be taught for each subject in the curriculum </a:t>
            </a:r>
          </a:p>
          <a:p>
            <a:pPr marL="342900" indent="-342900">
              <a:spcBef>
                <a:spcPct val="50000"/>
              </a:spcBef>
              <a:buFont typeface="Arial" pitchFamily="34" charset="0"/>
              <a:buChar char="•"/>
              <a:defRPr/>
            </a:pPr>
            <a:r>
              <a:rPr lang="en-US" sz="2200" dirty="0">
                <a:cs typeface="Arial" pitchFamily="34" charset="0"/>
              </a:rPr>
              <a:t>In PA, Curriculum Frameworks include: </a:t>
            </a:r>
          </a:p>
          <a:p>
            <a:pPr marL="708660" lvl="1" indent="-342900">
              <a:spcBef>
                <a:spcPct val="50000"/>
              </a:spcBef>
              <a:buFont typeface="Arial" pitchFamily="34" charset="0"/>
              <a:buChar char="•"/>
              <a:defRPr/>
            </a:pPr>
            <a:r>
              <a:rPr lang="en-US" sz="2000" dirty="0">
                <a:cs typeface="Arial" pitchFamily="34" charset="0"/>
              </a:rPr>
              <a:t>Standards</a:t>
            </a:r>
          </a:p>
          <a:p>
            <a:pPr marL="708660" lvl="1" indent="-342900">
              <a:spcBef>
                <a:spcPct val="50000"/>
              </a:spcBef>
              <a:buFont typeface="Arial" pitchFamily="34" charset="0"/>
              <a:buChar char="•"/>
              <a:defRPr/>
            </a:pPr>
            <a:r>
              <a:rPr lang="en-US" sz="2000" dirty="0">
                <a:cs typeface="Arial" pitchFamily="34" charset="0"/>
              </a:rPr>
              <a:t>Big Ideas</a:t>
            </a:r>
          </a:p>
          <a:p>
            <a:pPr marL="708660" lvl="1" indent="-342900">
              <a:spcBef>
                <a:spcPct val="50000"/>
              </a:spcBef>
              <a:buFont typeface="Arial" pitchFamily="34" charset="0"/>
              <a:buChar char="•"/>
              <a:defRPr/>
            </a:pPr>
            <a:r>
              <a:rPr lang="en-US" sz="2000" dirty="0">
                <a:cs typeface="Arial" pitchFamily="34" charset="0"/>
              </a:rPr>
              <a:t>Concepts</a:t>
            </a:r>
          </a:p>
          <a:p>
            <a:pPr marL="708660" lvl="1" indent="-342900">
              <a:spcBef>
                <a:spcPct val="50000"/>
              </a:spcBef>
              <a:buFont typeface="Arial" pitchFamily="34" charset="0"/>
              <a:buChar char="•"/>
              <a:defRPr/>
            </a:pPr>
            <a:r>
              <a:rPr lang="en-US" sz="2000" dirty="0">
                <a:cs typeface="Arial" pitchFamily="34" charset="0"/>
              </a:rPr>
              <a:t>C</a:t>
            </a:r>
            <a:r>
              <a:rPr lang="en-US" sz="1800" dirty="0">
                <a:cs typeface="Arial" pitchFamily="34" charset="0"/>
              </a:rPr>
              <a:t>ompetencies</a:t>
            </a:r>
          </a:p>
          <a:p>
            <a:pPr marL="342900" indent="-342900">
              <a:spcBef>
                <a:spcPct val="50000"/>
              </a:spcBef>
              <a:buFont typeface="Arial" pitchFamily="34" charset="0"/>
              <a:buChar char="•"/>
              <a:defRPr/>
            </a:pPr>
            <a:r>
              <a:rPr lang="en-US" sz="2200" dirty="0">
                <a:cs typeface="Arial" pitchFamily="34" charset="0"/>
              </a:rPr>
              <a:t>Essential Questions      (aligned to Standards and Assessment Anchors and, where appropriate, Eligible Content)</a:t>
            </a:r>
          </a:p>
          <a:p>
            <a:pPr marL="342900" indent="-342900">
              <a:spcBef>
                <a:spcPct val="50000"/>
              </a:spcBef>
              <a:buFont typeface="Arial" pitchFamily="34" charset="0"/>
              <a:buChar char="•"/>
              <a:defRPr/>
            </a:pPr>
            <a:r>
              <a:rPr lang="en-US" sz="2200" dirty="0">
                <a:cs typeface="Arial" pitchFamily="34" charset="0"/>
              </a:rPr>
              <a:t>ELL Overlays</a:t>
            </a:r>
          </a:p>
          <a:p>
            <a:pPr marL="342900" indent="-342900">
              <a:spcBef>
                <a:spcPct val="50000"/>
              </a:spcBef>
              <a:buFont typeface="Arial" pitchFamily="34" charset="0"/>
              <a:buChar char="•"/>
              <a:defRPr/>
            </a:pPr>
            <a:r>
              <a:rPr lang="en-US" sz="2200" dirty="0">
                <a:cs typeface="Arial" pitchFamily="34" charset="0"/>
              </a:rPr>
              <a:t>Curriculum Maps </a:t>
            </a:r>
          </a:p>
        </p:txBody>
      </p:sp>
    </p:spTree>
    <p:extLst>
      <p:ext uri="{BB962C8B-B14F-4D97-AF65-F5344CB8AC3E}">
        <p14:creationId xmlns:p14="http://schemas.microsoft.com/office/powerpoint/2010/main" val="3119051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1000" fill="hold"/>
                                        <p:tgtEl>
                                          <p:spTgt spid="7">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7">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 calcmode="lin" valueType="num">
                                      <p:cBhvr>
                                        <p:cTn id="14" dur="1000" fill="hold"/>
                                        <p:tgtEl>
                                          <p:spTgt spid="7">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7">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 calcmode="lin" valueType="num">
                                      <p:cBhvr>
                                        <p:cTn id="21" dur="1000" fill="hold"/>
                                        <p:tgtEl>
                                          <p:spTgt spid="7">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7">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7">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 calcmode="lin" valueType="num">
                                      <p:cBhvr>
                                        <p:cTn id="28" dur="1000" fill="hold"/>
                                        <p:tgtEl>
                                          <p:spTgt spid="7">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7">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7">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7">
                                            <p:txEl>
                                              <p:pRg st="4" end="4"/>
                                            </p:txEl>
                                          </p:spTgt>
                                        </p:tgtEl>
                                        <p:attrNameLst>
                                          <p:attrName>style.visibility</p:attrName>
                                        </p:attrNameLst>
                                      </p:cBhvr>
                                      <p:to>
                                        <p:strVal val="visible"/>
                                      </p:to>
                                    </p:set>
                                    <p:anim calcmode="lin" valueType="num">
                                      <p:cBhvr>
                                        <p:cTn id="35" dur="1000" fill="hold"/>
                                        <p:tgtEl>
                                          <p:spTgt spid="7">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7">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7">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7">
                                            <p:txEl>
                                              <p:pRg st="5" end="5"/>
                                            </p:txEl>
                                          </p:spTgt>
                                        </p:tgtEl>
                                        <p:attrNameLst>
                                          <p:attrName>style.visibility</p:attrName>
                                        </p:attrNameLst>
                                      </p:cBhvr>
                                      <p:to>
                                        <p:strVal val="visible"/>
                                      </p:to>
                                    </p:set>
                                    <p:anim calcmode="lin" valueType="num">
                                      <p:cBhvr>
                                        <p:cTn id="42" dur="1000" fill="hold"/>
                                        <p:tgtEl>
                                          <p:spTgt spid="7">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7">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7">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nodeType="clickEffect">
                                  <p:stCondLst>
                                    <p:cond delay="0"/>
                                  </p:stCondLst>
                                  <p:childTnLst>
                                    <p:set>
                                      <p:cBhvr>
                                        <p:cTn id="48" dur="1" fill="hold">
                                          <p:stCondLst>
                                            <p:cond delay="0"/>
                                          </p:stCondLst>
                                        </p:cTn>
                                        <p:tgtEl>
                                          <p:spTgt spid="7">
                                            <p:txEl>
                                              <p:pRg st="6" end="6"/>
                                            </p:txEl>
                                          </p:spTgt>
                                        </p:tgtEl>
                                        <p:attrNameLst>
                                          <p:attrName>style.visibility</p:attrName>
                                        </p:attrNameLst>
                                      </p:cBhvr>
                                      <p:to>
                                        <p:strVal val="visible"/>
                                      </p:to>
                                    </p:set>
                                    <p:anim calcmode="lin" valueType="num">
                                      <p:cBhvr>
                                        <p:cTn id="49" dur="1000" fill="hold"/>
                                        <p:tgtEl>
                                          <p:spTgt spid="7">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7">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7">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nodeType="clickEffect">
                                  <p:stCondLst>
                                    <p:cond delay="0"/>
                                  </p:stCondLst>
                                  <p:childTnLst>
                                    <p:set>
                                      <p:cBhvr>
                                        <p:cTn id="55" dur="1" fill="hold">
                                          <p:stCondLst>
                                            <p:cond delay="0"/>
                                          </p:stCondLst>
                                        </p:cTn>
                                        <p:tgtEl>
                                          <p:spTgt spid="7">
                                            <p:txEl>
                                              <p:pRg st="7" end="7"/>
                                            </p:txEl>
                                          </p:spTgt>
                                        </p:tgtEl>
                                        <p:attrNameLst>
                                          <p:attrName>style.visibility</p:attrName>
                                        </p:attrNameLst>
                                      </p:cBhvr>
                                      <p:to>
                                        <p:strVal val="visible"/>
                                      </p:to>
                                    </p:set>
                                    <p:anim calcmode="lin" valueType="num">
                                      <p:cBhvr>
                                        <p:cTn id="56" dur="1000" fill="hold"/>
                                        <p:tgtEl>
                                          <p:spTgt spid="7">
                                            <p:txEl>
                                              <p:pRg st="7" end="7"/>
                                            </p:txEl>
                                          </p:spTgt>
                                        </p:tgtEl>
                                        <p:attrNameLst>
                                          <p:attrName>ppt_w</p:attrName>
                                        </p:attrNameLst>
                                      </p:cBhvr>
                                      <p:tavLst>
                                        <p:tav tm="0">
                                          <p:val>
                                            <p:strVal val="#ppt_w*0.70"/>
                                          </p:val>
                                        </p:tav>
                                        <p:tav tm="100000">
                                          <p:val>
                                            <p:strVal val="#ppt_w"/>
                                          </p:val>
                                        </p:tav>
                                      </p:tavLst>
                                    </p:anim>
                                    <p:anim calcmode="lin" valueType="num">
                                      <p:cBhvr>
                                        <p:cTn id="57" dur="1000" fill="hold"/>
                                        <p:tgtEl>
                                          <p:spTgt spid="7">
                                            <p:txEl>
                                              <p:pRg st="7" end="7"/>
                                            </p:txEl>
                                          </p:spTgt>
                                        </p:tgtEl>
                                        <p:attrNameLst>
                                          <p:attrName>ppt_h</p:attrName>
                                        </p:attrNameLst>
                                      </p:cBhvr>
                                      <p:tavLst>
                                        <p:tav tm="0">
                                          <p:val>
                                            <p:strVal val="#ppt_h"/>
                                          </p:val>
                                        </p:tav>
                                        <p:tav tm="100000">
                                          <p:val>
                                            <p:strVal val="#ppt_h"/>
                                          </p:val>
                                        </p:tav>
                                      </p:tavLst>
                                    </p:anim>
                                    <p:animEffect transition="in" filter="fade">
                                      <p:cBhvr>
                                        <p:cTn id="58" dur="1000"/>
                                        <p:tgtEl>
                                          <p:spTgt spid="7">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nodeType="clickEffect">
                                  <p:stCondLst>
                                    <p:cond delay="0"/>
                                  </p:stCondLst>
                                  <p:childTnLst>
                                    <p:set>
                                      <p:cBhvr>
                                        <p:cTn id="62" dur="1" fill="hold">
                                          <p:stCondLst>
                                            <p:cond delay="0"/>
                                          </p:stCondLst>
                                        </p:cTn>
                                        <p:tgtEl>
                                          <p:spTgt spid="7">
                                            <p:txEl>
                                              <p:pRg st="8" end="8"/>
                                            </p:txEl>
                                          </p:spTgt>
                                        </p:tgtEl>
                                        <p:attrNameLst>
                                          <p:attrName>style.visibility</p:attrName>
                                        </p:attrNameLst>
                                      </p:cBhvr>
                                      <p:to>
                                        <p:strVal val="visible"/>
                                      </p:to>
                                    </p:set>
                                    <p:anim calcmode="lin" valueType="num">
                                      <p:cBhvr>
                                        <p:cTn id="63" dur="1000" fill="hold"/>
                                        <p:tgtEl>
                                          <p:spTgt spid="7">
                                            <p:txEl>
                                              <p:pRg st="8" end="8"/>
                                            </p:txEl>
                                          </p:spTgt>
                                        </p:tgtEl>
                                        <p:attrNameLst>
                                          <p:attrName>ppt_w</p:attrName>
                                        </p:attrNameLst>
                                      </p:cBhvr>
                                      <p:tavLst>
                                        <p:tav tm="0">
                                          <p:val>
                                            <p:strVal val="#ppt_w*0.70"/>
                                          </p:val>
                                        </p:tav>
                                        <p:tav tm="100000">
                                          <p:val>
                                            <p:strVal val="#ppt_w"/>
                                          </p:val>
                                        </p:tav>
                                      </p:tavLst>
                                    </p:anim>
                                    <p:anim calcmode="lin" valueType="num">
                                      <p:cBhvr>
                                        <p:cTn id="64" dur="1000" fill="hold"/>
                                        <p:tgtEl>
                                          <p:spTgt spid="7">
                                            <p:txEl>
                                              <p:pRg st="8" end="8"/>
                                            </p:txEl>
                                          </p:spTgt>
                                        </p:tgtEl>
                                        <p:attrNameLst>
                                          <p:attrName>ppt_h</p:attrName>
                                        </p:attrNameLst>
                                      </p:cBhvr>
                                      <p:tavLst>
                                        <p:tav tm="0">
                                          <p:val>
                                            <p:strVal val="#ppt_h"/>
                                          </p:val>
                                        </p:tav>
                                        <p:tav tm="100000">
                                          <p:val>
                                            <p:strVal val="#ppt_h"/>
                                          </p:val>
                                        </p:tav>
                                      </p:tavLst>
                                    </p:anim>
                                    <p:animEffect transition="in" filter="fade">
                                      <p:cBhvr>
                                        <p:cTn id="65" dur="10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4287"/>
            <a:ext cx="12192000" cy="6872287"/>
          </a:xfrm>
          <a:prstGeom prst="rect">
            <a:avLst/>
          </a:prstGeom>
        </p:spPr>
      </p:pic>
    </p:spTree>
    <p:extLst>
      <p:ext uri="{BB962C8B-B14F-4D97-AF65-F5344CB8AC3E}">
        <p14:creationId xmlns:p14="http://schemas.microsoft.com/office/powerpoint/2010/main" val="741725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1" cy="6858000"/>
          </a:xfrm>
          <a:prstGeom prst="rect">
            <a:avLst/>
          </a:prstGeom>
        </p:spPr>
      </p:pic>
    </p:spTree>
    <p:extLst>
      <p:ext uri="{BB962C8B-B14F-4D97-AF65-F5344CB8AC3E}">
        <p14:creationId xmlns:p14="http://schemas.microsoft.com/office/powerpoint/2010/main" val="1431055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
            <a:ext cx="12192000" cy="6858000"/>
          </a:xfrm>
          <a:prstGeom prst="rect">
            <a:avLst/>
          </a:prstGeom>
        </p:spPr>
      </p:pic>
    </p:spTree>
    <p:extLst>
      <p:ext uri="{BB962C8B-B14F-4D97-AF65-F5344CB8AC3E}">
        <p14:creationId xmlns:p14="http://schemas.microsoft.com/office/powerpoint/2010/main" val="3319199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 y="0"/>
            <a:ext cx="6537277" cy="4790363"/>
          </a:xfrm>
          <a:prstGeom prst="rect">
            <a:avLst/>
          </a:prstGeom>
        </p:spPr>
      </p:pic>
      <p:pic>
        <p:nvPicPr>
          <p:cNvPr id="4" name="Picture 3"/>
          <p:cNvPicPr>
            <a:picLocks noChangeAspect="1"/>
          </p:cNvPicPr>
          <p:nvPr/>
        </p:nvPicPr>
        <p:blipFill>
          <a:blip r:embed="rId3"/>
          <a:stretch>
            <a:fillRect/>
          </a:stretch>
        </p:blipFill>
        <p:spPr>
          <a:xfrm>
            <a:off x="4899547" y="1553144"/>
            <a:ext cx="7601803" cy="5495925"/>
          </a:xfrm>
          <a:prstGeom prst="rect">
            <a:avLst/>
          </a:prstGeom>
        </p:spPr>
      </p:pic>
    </p:spTree>
    <p:extLst>
      <p:ext uri="{BB962C8B-B14F-4D97-AF65-F5344CB8AC3E}">
        <p14:creationId xmlns:p14="http://schemas.microsoft.com/office/powerpoint/2010/main" val="2949772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04967" y="2051806"/>
            <a:ext cx="911179" cy="904276"/>
          </a:xfrm>
          <a:prstGeom prst="rect">
            <a:avLst/>
          </a:prstGeom>
        </p:spPr>
      </p:pic>
      <p:sp>
        <p:nvSpPr>
          <p:cNvPr id="4" name="Title 3"/>
          <p:cNvSpPr>
            <a:spLocks noGrp="1"/>
          </p:cNvSpPr>
          <p:nvPr>
            <p:ph type="title"/>
          </p:nvPr>
        </p:nvSpPr>
        <p:spPr>
          <a:xfrm>
            <a:off x="109182" y="323088"/>
            <a:ext cx="12082818" cy="1143000"/>
          </a:xfrm>
        </p:spPr>
        <p:txBody>
          <a:bodyPr>
            <a:normAutofit/>
          </a:bodyPr>
          <a:lstStyle/>
          <a:p>
            <a:r>
              <a:rPr lang="en-US" sz="3500" dirty="0" smtClean="0"/>
              <a:t>How Can I Use ‘Curriculum Framework’ in my teaching?</a:t>
            </a:r>
            <a:endParaRPr lang="en-US" sz="3500" dirty="0"/>
          </a:p>
        </p:txBody>
      </p:sp>
      <p:sp>
        <p:nvSpPr>
          <p:cNvPr id="8" name="Cloud 7"/>
          <p:cNvSpPr/>
          <p:nvPr/>
        </p:nvSpPr>
        <p:spPr>
          <a:xfrm rot="21157635">
            <a:off x="758483" y="2736584"/>
            <a:ext cx="3791078" cy="2564680"/>
          </a:xfrm>
          <a:prstGeom prst="cloud">
            <a:avLst/>
          </a:prstGeom>
          <a:solidFill>
            <a:schemeClr val="accent5">
              <a:lumMod val="60000"/>
              <a:lumOff val="40000"/>
            </a:schemeClr>
          </a:solidFill>
          <a:ln w="28575"/>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solidFill>
                <a:prstClr val="black"/>
              </a:solidFill>
            </a:endParaRPr>
          </a:p>
        </p:txBody>
      </p:sp>
      <p:pic>
        <p:nvPicPr>
          <p:cNvPr id="7" name="Picture 6"/>
          <p:cNvPicPr>
            <a:picLocks noChangeAspect="1"/>
          </p:cNvPicPr>
          <p:nvPr/>
        </p:nvPicPr>
        <p:blipFill>
          <a:blip r:embed="rId3"/>
          <a:stretch>
            <a:fillRect/>
          </a:stretch>
        </p:blipFill>
        <p:spPr>
          <a:xfrm>
            <a:off x="6150591" y="1809671"/>
            <a:ext cx="4834547" cy="4712616"/>
          </a:xfrm>
          <a:prstGeom prst="rect">
            <a:avLst/>
          </a:prstGeom>
        </p:spPr>
      </p:pic>
    </p:spTree>
    <p:extLst>
      <p:ext uri="{BB962C8B-B14F-4D97-AF65-F5344CB8AC3E}">
        <p14:creationId xmlns:p14="http://schemas.microsoft.com/office/powerpoint/2010/main" val="3431123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Instruction</a:t>
            </a:r>
            <a:endParaRPr lang="en-US" dirty="0"/>
          </a:p>
        </p:txBody>
      </p:sp>
      <p:pic>
        <p:nvPicPr>
          <p:cNvPr id="5" name="Picture 4"/>
          <p:cNvPicPr>
            <a:picLocks noChangeAspect="1"/>
          </p:cNvPicPr>
          <p:nvPr/>
        </p:nvPicPr>
        <p:blipFill>
          <a:blip r:embed="rId2"/>
          <a:stretch>
            <a:fillRect/>
          </a:stretch>
        </p:blipFill>
        <p:spPr>
          <a:xfrm>
            <a:off x="1095636" y="1965139"/>
            <a:ext cx="4834181" cy="4708617"/>
          </a:xfrm>
          <a:prstGeom prst="rect">
            <a:avLst/>
          </a:prstGeom>
        </p:spPr>
      </p:pic>
      <p:sp>
        <p:nvSpPr>
          <p:cNvPr id="6" name="Right Arrow 5"/>
          <p:cNvSpPr/>
          <p:nvPr/>
        </p:nvSpPr>
        <p:spPr>
          <a:xfrm rot="20505783">
            <a:off x="2129052" y="6018663"/>
            <a:ext cx="573206" cy="341193"/>
          </a:xfrm>
          <a:prstGeom prst="rightArrow">
            <a:avLst/>
          </a:prstGeom>
          <a:ln w="38100">
            <a:solidFill>
              <a:schemeClr val="accent6">
                <a:lumMod val="5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solidFill>
                <a:prstClr val="black"/>
              </a:solidFill>
            </a:endParaRPr>
          </a:p>
        </p:txBody>
      </p:sp>
      <p:sp>
        <p:nvSpPr>
          <p:cNvPr id="7" name="Text Box 5"/>
          <p:cNvSpPr txBox="1">
            <a:spLocks noGrp="1" noChangeArrowheads="1"/>
          </p:cNvSpPr>
          <p:nvPr>
            <p:ph idx="1"/>
          </p:nvPr>
        </p:nvSpPr>
        <p:spPr bwMode="auto">
          <a:xfrm>
            <a:off x="6918162" y="894588"/>
            <a:ext cx="4772025" cy="5493812"/>
          </a:xfrm>
          <a:prstGeom prst="rect">
            <a:avLst/>
          </a:prstGeom>
          <a:noFill/>
          <a:ln w="9525">
            <a:noFill/>
            <a:miter lim="800000"/>
            <a:headEnd/>
            <a:tailEnd/>
          </a:ln>
        </p:spPr>
        <p:txBody>
          <a:bodyPr wrap="square">
            <a:spAutoFit/>
          </a:bodyPr>
          <a:lstStyle/>
          <a:p>
            <a:pPr marL="342900" indent="-342900">
              <a:spcBef>
                <a:spcPct val="50000"/>
              </a:spcBef>
              <a:buFont typeface="Arial" pitchFamily="34" charset="0"/>
              <a:buChar char="•"/>
              <a:defRPr/>
            </a:pPr>
            <a:r>
              <a:rPr lang="en-US" sz="2200" dirty="0">
                <a:cs typeface="Arial" pitchFamily="34" charset="0"/>
              </a:rPr>
              <a:t>PA has adopted Charlotte Danielson's Framework for Teaching as the overarching vision for effective instruction in the Commonwealth. The model focuses the complex activity of teaching by defining four domains of teaching responsibility:</a:t>
            </a:r>
          </a:p>
          <a:p>
            <a:pPr marL="708660" lvl="1" indent="-342900">
              <a:spcBef>
                <a:spcPct val="50000"/>
              </a:spcBef>
              <a:buFont typeface="Arial" pitchFamily="34" charset="0"/>
              <a:buChar char="•"/>
              <a:defRPr/>
            </a:pPr>
            <a:r>
              <a:rPr lang="en-US" sz="2000" dirty="0">
                <a:cs typeface="Arial" pitchFamily="34" charset="0"/>
              </a:rPr>
              <a:t>Planning and preparation</a:t>
            </a:r>
          </a:p>
          <a:p>
            <a:pPr marL="708660" lvl="1" indent="-342900">
              <a:spcBef>
                <a:spcPct val="50000"/>
              </a:spcBef>
              <a:buFont typeface="Arial" pitchFamily="34" charset="0"/>
              <a:buChar char="•"/>
              <a:defRPr/>
            </a:pPr>
            <a:r>
              <a:rPr lang="en-US" sz="2000" dirty="0">
                <a:cs typeface="Arial" pitchFamily="34" charset="0"/>
              </a:rPr>
              <a:t>Classroom environment</a:t>
            </a:r>
          </a:p>
          <a:p>
            <a:pPr marL="708660" lvl="1" indent="-342900">
              <a:spcBef>
                <a:spcPct val="50000"/>
              </a:spcBef>
              <a:buFont typeface="Arial" pitchFamily="34" charset="0"/>
              <a:buChar char="•"/>
              <a:defRPr/>
            </a:pPr>
            <a:r>
              <a:rPr lang="en-US" sz="2000" dirty="0">
                <a:cs typeface="Arial" pitchFamily="34" charset="0"/>
              </a:rPr>
              <a:t>Instruction</a:t>
            </a:r>
          </a:p>
          <a:p>
            <a:pPr marL="708660" lvl="1" indent="-342900">
              <a:spcBef>
                <a:spcPct val="50000"/>
              </a:spcBef>
              <a:buFont typeface="Arial" pitchFamily="34" charset="0"/>
              <a:buChar char="•"/>
              <a:defRPr/>
            </a:pPr>
            <a:r>
              <a:rPr lang="en-US" sz="2000" dirty="0">
                <a:cs typeface="Arial" pitchFamily="34" charset="0"/>
              </a:rPr>
              <a:t>Professio</a:t>
            </a:r>
            <a:r>
              <a:rPr lang="en-US" sz="1800" dirty="0">
                <a:cs typeface="Arial" pitchFamily="34" charset="0"/>
              </a:rPr>
              <a:t>nal responsibilities</a:t>
            </a:r>
          </a:p>
          <a:p>
            <a:pPr marL="342900" indent="-342900">
              <a:spcBef>
                <a:spcPct val="50000"/>
              </a:spcBef>
              <a:buFont typeface="Arial" pitchFamily="34" charset="0"/>
              <a:buChar char="•"/>
              <a:defRPr/>
            </a:pPr>
            <a:r>
              <a:rPr lang="en-US" sz="2200" dirty="0" smtClean="0">
                <a:cs typeface="Arial" pitchFamily="34" charset="0"/>
              </a:rPr>
              <a:t>Student Learning Objectives</a:t>
            </a:r>
            <a:endParaRPr lang="en-US" sz="2200" dirty="0">
              <a:cs typeface="Arial" pitchFamily="34" charset="0"/>
            </a:endParaRPr>
          </a:p>
        </p:txBody>
      </p:sp>
    </p:spTree>
    <p:extLst>
      <p:ext uri="{BB962C8B-B14F-4D97-AF65-F5344CB8AC3E}">
        <p14:creationId xmlns:p14="http://schemas.microsoft.com/office/powerpoint/2010/main" val="3066570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1000" fill="hold"/>
                                        <p:tgtEl>
                                          <p:spTgt spid="7">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7">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 calcmode="lin" valueType="num">
                                      <p:cBhvr>
                                        <p:cTn id="14" dur="1000" fill="hold"/>
                                        <p:tgtEl>
                                          <p:spTgt spid="7">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7">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 calcmode="lin" valueType="num">
                                      <p:cBhvr>
                                        <p:cTn id="21" dur="1000" fill="hold"/>
                                        <p:tgtEl>
                                          <p:spTgt spid="7">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7">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7">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 calcmode="lin" valueType="num">
                                      <p:cBhvr>
                                        <p:cTn id="28" dur="1000" fill="hold"/>
                                        <p:tgtEl>
                                          <p:spTgt spid="7">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7">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7">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7">
                                            <p:txEl>
                                              <p:pRg st="4" end="4"/>
                                            </p:txEl>
                                          </p:spTgt>
                                        </p:tgtEl>
                                        <p:attrNameLst>
                                          <p:attrName>style.visibility</p:attrName>
                                        </p:attrNameLst>
                                      </p:cBhvr>
                                      <p:to>
                                        <p:strVal val="visible"/>
                                      </p:to>
                                    </p:set>
                                    <p:anim calcmode="lin" valueType="num">
                                      <p:cBhvr>
                                        <p:cTn id="35" dur="1000" fill="hold"/>
                                        <p:tgtEl>
                                          <p:spTgt spid="7">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7">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7">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7">
                                            <p:txEl>
                                              <p:pRg st="5" end="5"/>
                                            </p:txEl>
                                          </p:spTgt>
                                        </p:tgtEl>
                                        <p:attrNameLst>
                                          <p:attrName>style.visibility</p:attrName>
                                        </p:attrNameLst>
                                      </p:cBhvr>
                                      <p:to>
                                        <p:strVal val="visible"/>
                                      </p:to>
                                    </p:set>
                                    <p:anim calcmode="lin" valueType="num">
                                      <p:cBhvr>
                                        <p:cTn id="42" dur="1000" fill="hold"/>
                                        <p:tgtEl>
                                          <p:spTgt spid="7">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7">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741993"/>
          </a:xfrm>
          <a:prstGeom prst="rect">
            <a:avLst/>
          </a:prstGeom>
        </p:spPr>
      </p:pic>
    </p:spTree>
    <p:extLst>
      <p:ext uri="{BB962C8B-B14F-4D97-AF65-F5344CB8AC3E}">
        <p14:creationId xmlns:p14="http://schemas.microsoft.com/office/powerpoint/2010/main" val="357191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 y="0"/>
            <a:ext cx="12203059" cy="6858000"/>
          </a:xfrm>
          <a:prstGeom prst="rect">
            <a:avLst/>
          </a:prstGeom>
        </p:spPr>
      </p:pic>
    </p:spTree>
    <p:extLst>
      <p:ext uri="{BB962C8B-B14F-4D97-AF65-F5344CB8AC3E}">
        <p14:creationId xmlns:p14="http://schemas.microsoft.com/office/powerpoint/2010/main" val="4148921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7691974" cy="5590677"/>
          </a:xfrm>
          <a:prstGeom prst="rect">
            <a:avLst/>
          </a:prstGeom>
        </p:spPr>
      </p:pic>
      <p:pic>
        <p:nvPicPr>
          <p:cNvPr id="4" name="Picture 3"/>
          <p:cNvPicPr>
            <a:picLocks noChangeAspect="1"/>
          </p:cNvPicPr>
          <p:nvPr/>
        </p:nvPicPr>
        <p:blipFill>
          <a:blip r:embed="rId3"/>
          <a:stretch>
            <a:fillRect/>
          </a:stretch>
        </p:blipFill>
        <p:spPr>
          <a:xfrm>
            <a:off x="5024746" y="2142698"/>
            <a:ext cx="7064825" cy="4593253"/>
          </a:xfrm>
          <a:prstGeom prst="rect">
            <a:avLst/>
          </a:prstGeom>
        </p:spPr>
      </p:pic>
    </p:spTree>
    <p:extLst>
      <p:ext uri="{BB962C8B-B14F-4D97-AF65-F5344CB8AC3E}">
        <p14:creationId xmlns:p14="http://schemas.microsoft.com/office/powerpoint/2010/main" val="2549597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04967" y="2051806"/>
            <a:ext cx="911179" cy="904276"/>
          </a:xfrm>
          <a:prstGeom prst="rect">
            <a:avLst/>
          </a:prstGeom>
        </p:spPr>
      </p:pic>
      <p:sp>
        <p:nvSpPr>
          <p:cNvPr id="4" name="Title 3"/>
          <p:cNvSpPr>
            <a:spLocks noGrp="1"/>
          </p:cNvSpPr>
          <p:nvPr>
            <p:ph type="title"/>
          </p:nvPr>
        </p:nvSpPr>
        <p:spPr>
          <a:xfrm>
            <a:off x="109182" y="323088"/>
            <a:ext cx="12082818" cy="1143000"/>
          </a:xfrm>
        </p:spPr>
        <p:txBody>
          <a:bodyPr>
            <a:normAutofit/>
          </a:bodyPr>
          <a:lstStyle/>
          <a:p>
            <a:r>
              <a:rPr lang="en-US" dirty="0" smtClean="0"/>
              <a:t>How Can I Use ‘Instruction’ in my teaching?</a:t>
            </a:r>
            <a:endParaRPr lang="en-US" dirty="0"/>
          </a:p>
        </p:txBody>
      </p:sp>
      <p:sp>
        <p:nvSpPr>
          <p:cNvPr id="8" name="Cloud 7"/>
          <p:cNvSpPr/>
          <p:nvPr/>
        </p:nvSpPr>
        <p:spPr>
          <a:xfrm rot="21157635">
            <a:off x="758483" y="2736584"/>
            <a:ext cx="3791078" cy="2564680"/>
          </a:xfrm>
          <a:prstGeom prst="cloud">
            <a:avLst/>
          </a:prstGeom>
          <a:solidFill>
            <a:schemeClr val="accent5">
              <a:lumMod val="60000"/>
              <a:lumOff val="40000"/>
            </a:schemeClr>
          </a:solidFill>
          <a:ln w="28575"/>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solidFill>
                <a:prstClr val="black"/>
              </a:solidFill>
            </a:endParaRPr>
          </a:p>
        </p:txBody>
      </p:sp>
      <p:pic>
        <p:nvPicPr>
          <p:cNvPr id="9" name="Picture 8"/>
          <p:cNvPicPr>
            <a:picLocks noChangeAspect="1"/>
          </p:cNvPicPr>
          <p:nvPr/>
        </p:nvPicPr>
        <p:blipFill>
          <a:blip r:embed="rId3"/>
          <a:stretch>
            <a:fillRect/>
          </a:stretch>
        </p:blipFill>
        <p:spPr>
          <a:xfrm>
            <a:off x="5821424" y="1823319"/>
            <a:ext cx="4834547" cy="4712616"/>
          </a:xfrm>
          <a:prstGeom prst="rect">
            <a:avLst/>
          </a:prstGeom>
        </p:spPr>
      </p:pic>
    </p:spTree>
    <p:extLst>
      <p:ext uri="{BB962C8B-B14F-4D97-AF65-F5344CB8AC3E}">
        <p14:creationId xmlns:p14="http://schemas.microsoft.com/office/powerpoint/2010/main" val="4105018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Materials and Resources</a:t>
            </a:r>
            <a:endParaRPr lang="en-US" dirty="0"/>
          </a:p>
        </p:txBody>
      </p:sp>
      <p:pic>
        <p:nvPicPr>
          <p:cNvPr id="5" name="Picture 4"/>
          <p:cNvPicPr>
            <a:picLocks noChangeAspect="1"/>
          </p:cNvPicPr>
          <p:nvPr/>
        </p:nvPicPr>
        <p:blipFill>
          <a:blip r:embed="rId2"/>
          <a:stretch>
            <a:fillRect/>
          </a:stretch>
        </p:blipFill>
        <p:spPr>
          <a:xfrm>
            <a:off x="1095636" y="1965139"/>
            <a:ext cx="4834181" cy="4708617"/>
          </a:xfrm>
          <a:prstGeom prst="rect">
            <a:avLst/>
          </a:prstGeom>
        </p:spPr>
      </p:pic>
      <p:sp>
        <p:nvSpPr>
          <p:cNvPr id="6" name="Right Arrow 5"/>
          <p:cNvSpPr/>
          <p:nvPr/>
        </p:nvSpPr>
        <p:spPr>
          <a:xfrm rot="17939632">
            <a:off x="1487608" y="5950424"/>
            <a:ext cx="573206" cy="341193"/>
          </a:xfrm>
          <a:prstGeom prst="rightArrow">
            <a:avLst/>
          </a:prstGeom>
          <a:ln w="38100">
            <a:solidFill>
              <a:schemeClr val="accent6">
                <a:lumMod val="5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solidFill>
                <a:prstClr val="black"/>
              </a:solidFill>
            </a:endParaRPr>
          </a:p>
        </p:txBody>
      </p:sp>
      <p:sp>
        <p:nvSpPr>
          <p:cNvPr id="7" name="Text Box 5"/>
          <p:cNvSpPr txBox="1">
            <a:spLocks noGrp="1" noChangeArrowheads="1"/>
          </p:cNvSpPr>
          <p:nvPr>
            <p:ph idx="1"/>
          </p:nvPr>
        </p:nvSpPr>
        <p:spPr bwMode="auto">
          <a:xfrm>
            <a:off x="6918162" y="894588"/>
            <a:ext cx="4772025" cy="4493538"/>
          </a:xfrm>
          <a:prstGeom prst="rect">
            <a:avLst/>
          </a:prstGeom>
          <a:noFill/>
          <a:ln w="9525">
            <a:noFill/>
            <a:miter lim="800000"/>
            <a:headEnd/>
            <a:tailEnd/>
          </a:ln>
        </p:spPr>
        <p:txBody>
          <a:bodyPr wrap="square">
            <a:spAutoFit/>
          </a:bodyPr>
          <a:lstStyle/>
          <a:p>
            <a:pPr marL="342900" indent="-342900">
              <a:spcBef>
                <a:spcPct val="50000"/>
              </a:spcBef>
              <a:buFont typeface="Arial" pitchFamily="34" charset="0"/>
              <a:buChar char="•"/>
              <a:defRPr/>
            </a:pPr>
            <a:r>
              <a:rPr lang="en-US" sz="2200" dirty="0">
                <a:cs typeface="Arial" pitchFamily="34" charset="0"/>
              </a:rPr>
              <a:t>Materials </a:t>
            </a:r>
            <a:r>
              <a:rPr lang="en-US" sz="2200" dirty="0" smtClean="0">
                <a:cs typeface="Arial" pitchFamily="34" charset="0"/>
              </a:rPr>
              <a:t>and </a:t>
            </a:r>
            <a:r>
              <a:rPr lang="en-US" sz="2200" dirty="0">
                <a:cs typeface="Arial" pitchFamily="34" charset="0"/>
              </a:rPr>
              <a:t>Resources provides a way to locate standards-aligned content through a targeted </a:t>
            </a:r>
            <a:r>
              <a:rPr lang="en-US" sz="2200" dirty="0" smtClean="0">
                <a:cs typeface="Arial" pitchFamily="34" charset="0"/>
              </a:rPr>
              <a:t>search.</a:t>
            </a:r>
          </a:p>
          <a:p>
            <a:pPr marL="342900" indent="-342900">
              <a:spcBef>
                <a:spcPct val="50000"/>
              </a:spcBef>
              <a:buFont typeface="Arial" pitchFamily="34" charset="0"/>
              <a:buChar char="•"/>
              <a:defRPr/>
            </a:pPr>
            <a:r>
              <a:rPr lang="en-US" sz="2200" dirty="0" smtClean="0">
                <a:cs typeface="Arial" pitchFamily="34" charset="0"/>
              </a:rPr>
              <a:t>Locate </a:t>
            </a:r>
            <a:r>
              <a:rPr lang="en-US" sz="2200" dirty="0">
                <a:cs typeface="Arial" pitchFamily="34" charset="0"/>
              </a:rPr>
              <a:t>educational resources by Keyword, Subject Area/Grade Level, Course, or by one or more specific Content Types. </a:t>
            </a:r>
            <a:endParaRPr lang="en-US" sz="2200" dirty="0" smtClean="0">
              <a:cs typeface="Arial" pitchFamily="34" charset="0"/>
            </a:endParaRPr>
          </a:p>
          <a:p>
            <a:pPr marL="342900" indent="-342900">
              <a:spcBef>
                <a:spcPct val="50000"/>
              </a:spcBef>
              <a:buFont typeface="Arial" pitchFamily="34" charset="0"/>
              <a:buChar char="•"/>
              <a:defRPr/>
            </a:pPr>
            <a:r>
              <a:rPr lang="en-US" sz="2200" dirty="0" smtClean="0">
                <a:cs typeface="Arial" pitchFamily="34" charset="0"/>
              </a:rPr>
              <a:t>Find unit plans, lesson plans, and assessments in the Voluntary Model Curriculum</a:t>
            </a:r>
            <a:endParaRPr lang="en-US" sz="2200" dirty="0">
              <a:cs typeface="Arial" pitchFamily="34" charset="0"/>
            </a:endParaRPr>
          </a:p>
        </p:txBody>
      </p:sp>
    </p:spTree>
    <p:extLst>
      <p:ext uri="{BB962C8B-B14F-4D97-AF65-F5344CB8AC3E}">
        <p14:creationId xmlns:p14="http://schemas.microsoft.com/office/powerpoint/2010/main" val="2458021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75711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200373"/>
            <a:ext cx="12192000" cy="6186779"/>
          </a:xfrm>
          <a:prstGeom prst="rect">
            <a:avLst/>
          </a:prstGeom>
        </p:spPr>
      </p:pic>
    </p:spTree>
    <p:extLst>
      <p:ext uri="{BB962C8B-B14F-4D97-AF65-F5344CB8AC3E}">
        <p14:creationId xmlns:p14="http://schemas.microsoft.com/office/powerpoint/2010/main" val="3533509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58806" cy="6714699"/>
          </a:xfrm>
          <a:prstGeom prst="rect">
            <a:avLst/>
          </a:prstGeom>
        </p:spPr>
      </p:pic>
    </p:spTree>
    <p:extLst>
      <p:ext uri="{BB962C8B-B14F-4D97-AF65-F5344CB8AC3E}">
        <p14:creationId xmlns:p14="http://schemas.microsoft.com/office/powerpoint/2010/main" val="1890981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0" y="0"/>
            <a:ext cx="8248603" cy="3511600"/>
          </a:xfrm>
          <a:prstGeom prst="rect">
            <a:avLst/>
          </a:prstGeom>
        </p:spPr>
      </p:pic>
      <p:pic>
        <p:nvPicPr>
          <p:cNvPr id="4" name="Picture 3"/>
          <p:cNvPicPr>
            <a:picLocks noChangeAspect="1"/>
          </p:cNvPicPr>
          <p:nvPr/>
        </p:nvPicPr>
        <p:blipFill>
          <a:blip r:embed="rId3"/>
          <a:stretch>
            <a:fillRect/>
          </a:stretch>
        </p:blipFill>
        <p:spPr>
          <a:xfrm>
            <a:off x="383109" y="3141250"/>
            <a:ext cx="7482385" cy="3845726"/>
          </a:xfrm>
          <a:prstGeom prst="rect">
            <a:avLst/>
          </a:prstGeom>
        </p:spPr>
      </p:pic>
      <p:pic>
        <p:nvPicPr>
          <p:cNvPr id="5" name="Picture 4"/>
          <p:cNvPicPr>
            <a:picLocks noChangeAspect="1"/>
          </p:cNvPicPr>
          <p:nvPr/>
        </p:nvPicPr>
        <p:blipFill>
          <a:blip r:embed="rId4"/>
          <a:stretch>
            <a:fillRect/>
          </a:stretch>
        </p:blipFill>
        <p:spPr>
          <a:xfrm>
            <a:off x="7347852" y="1638920"/>
            <a:ext cx="6016174" cy="4673407"/>
          </a:xfrm>
          <a:prstGeom prst="rect">
            <a:avLst/>
          </a:prstGeom>
        </p:spPr>
      </p:pic>
    </p:spTree>
    <p:extLst>
      <p:ext uri="{BB962C8B-B14F-4D97-AF65-F5344CB8AC3E}">
        <p14:creationId xmlns:p14="http://schemas.microsoft.com/office/powerpoint/2010/main" val="92955872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667171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 y="0"/>
            <a:ext cx="13975307" cy="7656395"/>
          </a:xfrm>
          <a:prstGeom prst="rect">
            <a:avLst/>
          </a:prstGeom>
        </p:spPr>
      </p:pic>
    </p:spTree>
    <p:extLst>
      <p:ext uri="{BB962C8B-B14F-4D97-AF65-F5344CB8AC3E}">
        <p14:creationId xmlns:p14="http://schemas.microsoft.com/office/powerpoint/2010/main" val="2366379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04967" y="2051806"/>
            <a:ext cx="911179" cy="904276"/>
          </a:xfrm>
          <a:prstGeom prst="rect">
            <a:avLst/>
          </a:prstGeom>
        </p:spPr>
      </p:pic>
      <p:sp>
        <p:nvSpPr>
          <p:cNvPr id="4" name="Title 3"/>
          <p:cNvSpPr>
            <a:spLocks noGrp="1"/>
          </p:cNvSpPr>
          <p:nvPr>
            <p:ph type="title"/>
          </p:nvPr>
        </p:nvSpPr>
        <p:spPr>
          <a:xfrm>
            <a:off x="218364" y="323088"/>
            <a:ext cx="11973636" cy="1143000"/>
          </a:xfrm>
        </p:spPr>
        <p:txBody>
          <a:bodyPr>
            <a:normAutofit/>
          </a:bodyPr>
          <a:lstStyle/>
          <a:p>
            <a:r>
              <a:rPr lang="en-US" sz="3500" dirty="0" smtClean="0"/>
              <a:t>How Can I Use ‘Materials &amp; Resources’ in my teaching?</a:t>
            </a:r>
            <a:endParaRPr lang="en-US" sz="3500" dirty="0"/>
          </a:p>
        </p:txBody>
      </p:sp>
      <p:sp>
        <p:nvSpPr>
          <p:cNvPr id="8" name="Cloud 7"/>
          <p:cNvSpPr/>
          <p:nvPr/>
        </p:nvSpPr>
        <p:spPr>
          <a:xfrm rot="21157635">
            <a:off x="758483" y="2736584"/>
            <a:ext cx="3791078" cy="2564680"/>
          </a:xfrm>
          <a:prstGeom prst="cloud">
            <a:avLst/>
          </a:prstGeom>
          <a:solidFill>
            <a:schemeClr val="accent5">
              <a:lumMod val="60000"/>
              <a:lumOff val="40000"/>
            </a:schemeClr>
          </a:solidFill>
          <a:ln w="28575"/>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solidFill>
                <a:prstClr val="black"/>
              </a:solidFill>
            </a:endParaRPr>
          </a:p>
        </p:txBody>
      </p:sp>
      <p:pic>
        <p:nvPicPr>
          <p:cNvPr id="2" name="Picture 1"/>
          <p:cNvPicPr>
            <a:picLocks noChangeAspect="1"/>
          </p:cNvPicPr>
          <p:nvPr/>
        </p:nvPicPr>
        <p:blipFill>
          <a:blip r:embed="rId3"/>
          <a:stretch>
            <a:fillRect/>
          </a:stretch>
        </p:blipFill>
        <p:spPr>
          <a:xfrm>
            <a:off x="6312744" y="1891557"/>
            <a:ext cx="4834547" cy="4712616"/>
          </a:xfrm>
          <a:prstGeom prst="rect">
            <a:avLst/>
          </a:prstGeom>
        </p:spPr>
      </p:pic>
    </p:spTree>
    <p:extLst>
      <p:ext uri="{BB962C8B-B14F-4D97-AF65-F5344CB8AC3E}">
        <p14:creationId xmlns:p14="http://schemas.microsoft.com/office/powerpoint/2010/main" val="3554472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Safe &amp; Supportive Schools</a:t>
            </a:r>
            <a:endParaRPr lang="en-US" dirty="0"/>
          </a:p>
        </p:txBody>
      </p:sp>
      <p:pic>
        <p:nvPicPr>
          <p:cNvPr id="5" name="Picture 4"/>
          <p:cNvPicPr>
            <a:picLocks noChangeAspect="1"/>
          </p:cNvPicPr>
          <p:nvPr/>
        </p:nvPicPr>
        <p:blipFill>
          <a:blip r:embed="rId2"/>
          <a:stretch>
            <a:fillRect/>
          </a:stretch>
        </p:blipFill>
        <p:spPr>
          <a:xfrm>
            <a:off x="1095636" y="1965139"/>
            <a:ext cx="4834181" cy="4708617"/>
          </a:xfrm>
          <a:prstGeom prst="rect">
            <a:avLst/>
          </a:prstGeom>
        </p:spPr>
      </p:pic>
      <p:sp>
        <p:nvSpPr>
          <p:cNvPr id="6" name="Right Arrow 5"/>
          <p:cNvSpPr/>
          <p:nvPr/>
        </p:nvSpPr>
        <p:spPr>
          <a:xfrm rot="3130380">
            <a:off x="1310186" y="2429302"/>
            <a:ext cx="573206" cy="341193"/>
          </a:xfrm>
          <a:prstGeom prst="rightArrow">
            <a:avLst/>
          </a:prstGeom>
          <a:ln w="38100">
            <a:solidFill>
              <a:schemeClr val="accent6">
                <a:lumMod val="5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solidFill>
                <a:prstClr val="black"/>
              </a:solidFill>
            </a:endParaRPr>
          </a:p>
        </p:txBody>
      </p:sp>
      <p:sp>
        <p:nvSpPr>
          <p:cNvPr id="7" name="Text Box 5"/>
          <p:cNvSpPr txBox="1">
            <a:spLocks noGrp="1" noChangeArrowheads="1"/>
          </p:cNvSpPr>
          <p:nvPr>
            <p:ph idx="1"/>
          </p:nvPr>
        </p:nvSpPr>
        <p:spPr bwMode="auto">
          <a:xfrm>
            <a:off x="6918162" y="894588"/>
            <a:ext cx="4772025" cy="5201424"/>
          </a:xfrm>
          <a:prstGeom prst="rect">
            <a:avLst/>
          </a:prstGeom>
          <a:noFill/>
          <a:ln w="9525">
            <a:noFill/>
            <a:miter lim="800000"/>
            <a:headEnd/>
            <a:tailEnd/>
          </a:ln>
        </p:spPr>
        <p:txBody>
          <a:bodyPr wrap="square">
            <a:spAutoFit/>
          </a:bodyPr>
          <a:lstStyle/>
          <a:p>
            <a:pPr marL="342900" indent="-342900">
              <a:spcBef>
                <a:spcPct val="50000"/>
              </a:spcBef>
              <a:buFont typeface="Arial" pitchFamily="34" charset="0"/>
              <a:buChar char="•"/>
              <a:defRPr/>
            </a:pPr>
            <a:r>
              <a:rPr lang="en-US" sz="2200" dirty="0">
                <a:cs typeface="Arial" pitchFamily="34" charset="0"/>
              </a:rPr>
              <a:t>Supplies resources and exemplars to promote active student engagement in a safe and positive learning environment.  Areas within the element include the following:</a:t>
            </a:r>
          </a:p>
          <a:p>
            <a:pPr marL="708660" lvl="1" indent="-342900">
              <a:spcBef>
                <a:spcPct val="50000"/>
              </a:spcBef>
              <a:buFont typeface="Arial" pitchFamily="34" charset="0"/>
              <a:buChar char="•"/>
              <a:defRPr/>
            </a:pPr>
            <a:r>
              <a:rPr lang="en-US" sz="2000" dirty="0">
                <a:cs typeface="Arial" pitchFamily="34" charset="0"/>
              </a:rPr>
              <a:t>Engagement</a:t>
            </a:r>
          </a:p>
          <a:p>
            <a:pPr marL="708660" lvl="1" indent="-342900">
              <a:spcBef>
                <a:spcPct val="50000"/>
              </a:spcBef>
              <a:buFont typeface="Arial" pitchFamily="34" charset="0"/>
              <a:buChar char="•"/>
              <a:defRPr/>
            </a:pPr>
            <a:r>
              <a:rPr lang="en-US" sz="2000" dirty="0">
                <a:cs typeface="Arial" pitchFamily="34" charset="0"/>
              </a:rPr>
              <a:t>Safety</a:t>
            </a:r>
          </a:p>
          <a:p>
            <a:pPr marL="708660" lvl="1" indent="-342900">
              <a:spcBef>
                <a:spcPct val="50000"/>
              </a:spcBef>
              <a:buFont typeface="Arial" pitchFamily="34" charset="0"/>
              <a:buChar char="•"/>
              <a:defRPr/>
            </a:pPr>
            <a:r>
              <a:rPr lang="en-US" sz="2000" dirty="0">
                <a:cs typeface="Arial" pitchFamily="34" charset="0"/>
              </a:rPr>
              <a:t>Environment</a:t>
            </a:r>
          </a:p>
          <a:p>
            <a:pPr>
              <a:spcBef>
                <a:spcPct val="50000"/>
              </a:spcBef>
              <a:buFont typeface="Arial" panose="020B0604020202020204" pitchFamily="34" charset="0"/>
              <a:buChar char="•"/>
              <a:defRPr/>
            </a:pPr>
            <a:r>
              <a:rPr lang="en-US" sz="2200" dirty="0" smtClean="0">
                <a:cs typeface="Arial" pitchFamily="34" charset="0"/>
              </a:rPr>
              <a:t>Act 126 information</a:t>
            </a:r>
          </a:p>
          <a:p>
            <a:pPr>
              <a:spcBef>
                <a:spcPct val="50000"/>
              </a:spcBef>
              <a:buFont typeface="Arial" panose="020B0604020202020204" pitchFamily="34" charset="0"/>
              <a:buChar char="•"/>
              <a:defRPr/>
            </a:pPr>
            <a:r>
              <a:rPr lang="en-US" sz="2200" dirty="0" smtClean="0">
                <a:cs typeface="Arial" pitchFamily="34" charset="0"/>
              </a:rPr>
              <a:t>Educator </a:t>
            </a:r>
            <a:r>
              <a:rPr lang="en-US" sz="2200" dirty="0">
                <a:cs typeface="Arial" pitchFamily="34" charset="0"/>
              </a:rPr>
              <a:t>Dashboard Early Warning System (EWS) </a:t>
            </a:r>
            <a:r>
              <a:rPr lang="en-US" sz="2200" dirty="0" smtClean="0">
                <a:cs typeface="Arial" pitchFamily="34" charset="0"/>
              </a:rPr>
              <a:t>- a </a:t>
            </a:r>
            <a:r>
              <a:rPr lang="en-US" sz="2200" dirty="0">
                <a:cs typeface="Arial" pitchFamily="34" charset="0"/>
              </a:rPr>
              <a:t>free, voluntary tool </a:t>
            </a:r>
          </a:p>
        </p:txBody>
      </p:sp>
    </p:spTree>
    <p:extLst>
      <p:ext uri="{BB962C8B-B14F-4D97-AF65-F5344CB8AC3E}">
        <p14:creationId xmlns:p14="http://schemas.microsoft.com/office/powerpoint/2010/main" val="3149426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1000" fill="hold"/>
                                        <p:tgtEl>
                                          <p:spTgt spid="7">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7">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 calcmode="lin" valueType="num">
                                      <p:cBhvr>
                                        <p:cTn id="14" dur="1000" fill="hold"/>
                                        <p:tgtEl>
                                          <p:spTgt spid="7">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7">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 calcmode="lin" valueType="num">
                                      <p:cBhvr>
                                        <p:cTn id="21" dur="1000" fill="hold"/>
                                        <p:tgtEl>
                                          <p:spTgt spid="7">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7">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7">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 calcmode="lin" valueType="num">
                                      <p:cBhvr>
                                        <p:cTn id="28" dur="1000" fill="hold"/>
                                        <p:tgtEl>
                                          <p:spTgt spid="7">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7">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7">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7">
                                            <p:txEl>
                                              <p:pRg st="4" end="4"/>
                                            </p:txEl>
                                          </p:spTgt>
                                        </p:tgtEl>
                                        <p:attrNameLst>
                                          <p:attrName>style.visibility</p:attrName>
                                        </p:attrNameLst>
                                      </p:cBhvr>
                                      <p:to>
                                        <p:strVal val="visible"/>
                                      </p:to>
                                    </p:set>
                                    <p:anim calcmode="lin" valueType="num">
                                      <p:cBhvr>
                                        <p:cTn id="35" dur="1000" fill="hold"/>
                                        <p:tgtEl>
                                          <p:spTgt spid="7">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7">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7">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7">
                                            <p:txEl>
                                              <p:pRg st="5" end="5"/>
                                            </p:txEl>
                                          </p:spTgt>
                                        </p:tgtEl>
                                        <p:attrNameLst>
                                          <p:attrName>style.visibility</p:attrName>
                                        </p:attrNameLst>
                                      </p:cBhvr>
                                      <p:to>
                                        <p:strVal val="visible"/>
                                      </p:to>
                                    </p:set>
                                    <p:anim calcmode="lin" valueType="num">
                                      <p:cBhvr>
                                        <p:cTn id="42" dur="1000" fill="hold"/>
                                        <p:tgtEl>
                                          <p:spTgt spid="7">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7">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729815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86854" y="-189343"/>
            <a:ext cx="12778853" cy="7156525"/>
          </a:xfrm>
          <a:prstGeom prst="rect">
            <a:avLst/>
          </a:prstGeom>
        </p:spPr>
      </p:pic>
    </p:spTree>
    <p:extLst>
      <p:ext uri="{BB962C8B-B14F-4D97-AF65-F5344CB8AC3E}">
        <p14:creationId xmlns:p14="http://schemas.microsoft.com/office/powerpoint/2010/main" val="56940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04967" y="2051806"/>
            <a:ext cx="911179" cy="904276"/>
          </a:xfrm>
          <a:prstGeom prst="rect">
            <a:avLst/>
          </a:prstGeom>
        </p:spPr>
      </p:pic>
      <p:sp>
        <p:nvSpPr>
          <p:cNvPr id="4" name="Title 3"/>
          <p:cNvSpPr>
            <a:spLocks noGrp="1"/>
          </p:cNvSpPr>
          <p:nvPr>
            <p:ph type="title"/>
          </p:nvPr>
        </p:nvSpPr>
        <p:spPr>
          <a:xfrm>
            <a:off x="116660" y="350383"/>
            <a:ext cx="12392167" cy="1143000"/>
          </a:xfrm>
        </p:spPr>
        <p:txBody>
          <a:bodyPr>
            <a:normAutofit/>
          </a:bodyPr>
          <a:lstStyle/>
          <a:p>
            <a:r>
              <a:rPr lang="en-US" sz="3300" dirty="0" smtClean="0"/>
              <a:t>How Can I Use ‘Safe &amp; Supportive Schools’ in my teaching?</a:t>
            </a:r>
            <a:endParaRPr lang="en-US" sz="3300" dirty="0"/>
          </a:p>
        </p:txBody>
      </p:sp>
      <p:sp>
        <p:nvSpPr>
          <p:cNvPr id="8" name="Cloud 7"/>
          <p:cNvSpPr/>
          <p:nvPr/>
        </p:nvSpPr>
        <p:spPr>
          <a:xfrm rot="21157635">
            <a:off x="758483" y="2736584"/>
            <a:ext cx="3791078" cy="2564680"/>
          </a:xfrm>
          <a:prstGeom prst="cloud">
            <a:avLst/>
          </a:prstGeom>
          <a:solidFill>
            <a:schemeClr val="accent5">
              <a:lumMod val="60000"/>
              <a:lumOff val="40000"/>
            </a:schemeClr>
          </a:solidFill>
          <a:ln w="28575"/>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solidFill>
                <a:prstClr val="black"/>
              </a:solidFill>
            </a:endParaRPr>
          </a:p>
        </p:txBody>
      </p:sp>
      <p:pic>
        <p:nvPicPr>
          <p:cNvPr id="5" name="Picture 4"/>
          <p:cNvPicPr>
            <a:picLocks noChangeAspect="1"/>
          </p:cNvPicPr>
          <p:nvPr/>
        </p:nvPicPr>
        <p:blipFill>
          <a:blip r:embed="rId3"/>
          <a:stretch>
            <a:fillRect/>
          </a:stretch>
        </p:blipFill>
        <p:spPr>
          <a:xfrm>
            <a:off x="6108027" y="1891557"/>
            <a:ext cx="4834547" cy="4712616"/>
          </a:xfrm>
          <a:prstGeom prst="rect">
            <a:avLst/>
          </a:prstGeom>
        </p:spPr>
      </p:pic>
    </p:spTree>
    <p:extLst>
      <p:ext uri="{BB962C8B-B14F-4D97-AF65-F5344CB8AC3E}">
        <p14:creationId xmlns:p14="http://schemas.microsoft.com/office/powerpoint/2010/main" val="907939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609379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7" name="Footer Placeholder 3"/>
          <p:cNvSpPr>
            <a:spLocks noGrp="1"/>
          </p:cNvSpPr>
          <p:nvPr>
            <p:ph type="ftr" sz="quarter" idx="4294967295"/>
          </p:nvPr>
        </p:nvSpPr>
        <p:spPr bwMode="auto">
          <a:xfrm>
            <a:off x="4648200" y="6356351"/>
            <a:ext cx="2895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n-US" smtClean="0">
                <a:solidFill>
                  <a:prstClr val="white"/>
                </a:solidFill>
                <a:latin typeface="Arial Bold" pitchFamily="34" charset="0"/>
                <a:cs typeface="Arial Bold" pitchFamily="34" charset="0"/>
              </a:rPr>
              <a:t>Copyright ©2010 Commonwealth of Pennsylvania</a:t>
            </a:r>
          </a:p>
        </p:txBody>
      </p:sp>
      <p:sp>
        <p:nvSpPr>
          <p:cNvPr id="57348" name="Slide Number Placeholder 4"/>
          <p:cNvSpPr>
            <a:spLocks noGrp="1"/>
          </p:cNvSpPr>
          <p:nvPr>
            <p:ph type="sldNum" sz="quarter" idx="4294967295"/>
          </p:nvPr>
        </p:nvSpPr>
        <p:spPr bwMode="auto">
          <a:xfrm>
            <a:off x="8077200" y="6356351"/>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fld id="{BA79D6FB-B933-45BA-BFA5-F7CE3DB9DDEF}" type="slidenum">
              <a:rPr lang="en-US" smtClean="0">
                <a:solidFill>
                  <a:prstClr val="white"/>
                </a:solidFill>
                <a:latin typeface="Arial Bold" pitchFamily="34" charset="0"/>
                <a:cs typeface="Arial Bold" pitchFamily="34" charset="0"/>
              </a:rPr>
              <a:pPr eaLnBrk="1" fontAlgn="base" hangingPunct="1">
                <a:spcBef>
                  <a:spcPct val="0"/>
                </a:spcBef>
                <a:spcAft>
                  <a:spcPct val="0"/>
                </a:spcAft>
              </a:pPr>
              <a:t>39</a:t>
            </a:fld>
            <a:endParaRPr lang="en-US" smtClean="0">
              <a:solidFill>
                <a:prstClr val="white"/>
              </a:solidFill>
              <a:latin typeface="Arial Bold" pitchFamily="34" charset="0"/>
              <a:cs typeface="Arial Bold" pitchFamily="34" charset="0"/>
            </a:endParaRPr>
          </a:p>
        </p:txBody>
      </p:sp>
      <p:pic>
        <p:nvPicPr>
          <p:cNvPr id="3" name="Picture 2"/>
          <p:cNvPicPr>
            <a:picLocks noChangeAspect="1"/>
          </p:cNvPicPr>
          <p:nvPr/>
        </p:nvPicPr>
        <p:blipFill>
          <a:blip r:embed="rId2"/>
          <a:stretch>
            <a:fillRect/>
          </a:stretch>
        </p:blipFill>
        <p:spPr>
          <a:xfrm>
            <a:off x="1" y="0"/>
            <a:ext cx="12192000" cy="6858000"/>
          </a:xfrm>
          <a:prstGeom prst="rect">
            <a:avLst/>
          </a:prstGeom>
        </p:spPr>
      </p:pic>
    </p:spTree>
    <p:extLst>
      <p:ext uri="{BB962C8B-B14F-4D97-AF65-F5344CB8AC3E}">
        <p14:creationId xmlns:p14="http://schemas.microsoft.com/office/powerpoint/2010/main" val="1086000365"/>
      </p:ext>
    </p:extLst>
  </p:cSld>
  <p:clrMapOvr>
    <a:masterClrMapping/>
  </p:clrMapOvr>
  <p:transition>
    <p:dissolv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34851" y="1776789"/>
            <a:ext cx="11857149" cy="5081211"/>
          </a:xfrm>
          <a:noFill/>
        </p:spPr>
        <p:txBody>
          <a:bodyPr>
            <a:normAutofit/>
          </a:bodyPr>
          <a:lstStyle/>
          <a:p>
            <a:pPr marL="0" indent="0">
              <a:buNone/>
            </a:pPr>
            <a:r>
              <a:rPr lang="en-US" dirty="0" smtClean="0"/>
              <a:t>		</a:t>
            </a:r>
            <a:endParaRPr lang="en-US" dirty="0">
              <a:solidFill>
                <a:schemeClr val="tx1"/>
              </a:solidFill>
              <a:latin typeface="Comic Sans MS" panose="030F0702030302020204" pitchFamily="66" charset="0"/>
              <a:cs typeface="DilleniaUPC" panose="02020603050405020304" pitchFamily="18" charset="-34"/>
            </a:endParaRPr>
          </a:p>
        </p:txBody>
      </p:sp>
      <p:sp>
        <p:nvSpPr>
          <p:cNvPr id="3" name="Title 2"/>
          <p:cNvSpPr>
            <a:spLocks noGrp="1"/>
          </p:cNvSpPr>
          <p:nvPr>
            <p:ph type="title"/>
          </p:nvPr>
        </p:nvSpPr>
        <p:spPr>
          <a:xfrm>
            <a:off x="609600" y="266478"/>
            <a:ext cx="10972800" cy="1143000"/>
          </a:xfrm>
        </p:spPr>
        <p:txBody>
          <a:bodyPr/>
          <a:lstStyle/>
          <a:p>
            <a:r>
              <a:rPr lang="en-US" dirty="0"/>
              <a:t>Application and </a:t>
            </a:r>
            <a:r>
              <a:rPr lang="en-US" dirty="0" smtClean="0"/>
              <a:t>Practice Navigating </a:t>
            </a:r>
            <a:r>
              <a:rPr lang="en-US" dirty="0"/>
              <a:t>SAS</a:t>
            </a:r>
          </a:p>
        </p:txBody>
      </p:sp>
      <p:pic>
        <p:nvPicPr>
          <p:cNvPr id="4" name="Picture 3"/>
          <p:cNvPicPr>
            <a:picLocks noChangeAspect="1"/>
          </p:cNvPicPr>
          <p:nvPr/>
        </p:nvPicPr>
        <p:blipFill>
          <a:blip r:embed="rId2"/>
          <a:stretch>
            <a:fillRect/>
          </a:stretch>
        </p:blipFill>
        <p:spPr>
          <a:xfrm>
            <a:off x="1874412" y="2124952"/>
            <a:ext cx="7651900" cy="2305380"/>
          </a:xfrm>
          <a:prstGeom prst="rect">
            <a:avLst/>
          </a:prstGeom>
        </p:spPr>
      </p:pic>
    </p:spTree>
    <p:extLst>
      <p:ext uri="{BB962C8B-B14F-4D97-AF65-F5344CB8AC3E}">
        <p14:creationId xmlns:p14="http://schemas.microsoft.com/office/powerpoint/2010/main" val="4138176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esentation on brainstorming">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a:bodyPr rtlCol="0" anchor="ctr"/>
      <a:lstStyle>
        <a:defPPr algn="ctr">
          <a:defRPr/>
        </a:defPPr>
      </a:lstStyle>
      <a:style>
        <a:lnRef idx="1">
          <a:schemeClr val="accent3"/>
        </a:lnRef>
        <a:fillRef idx="2">
          <a:schemeClr val="accent3"/>
        </a:fillRef>
        <a:effectRef idx="1">
          <a:schemeClr val="accent3"/>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none" rtlCol="0">
        <a:spAutoFit/>
      </a:bodyPr>
      <a:lstStyle>
        <a:defPPr>
          <a:defRPr dirty="0" err="1" smtClean="0"/>
        </a:defPPr>
      </a:lstStyle>
    </a:txDef>
  </a:objectDefaults>
  <a:extraClrSchemeLst/>
  <a:extLst>
    <a:ext uri="{05A4C25C-085E-4340-85A3-A5531E510DB2}">
      <thm15:themeFamily xmlns:thm15="http://schemas.microsoft.com/office/thememl/2012/main" name="Presentation on brainstorming" id="{C229246F-E851-40FB-8E1D-535DCA6AFD71}" vid="{8D346C02-FE09-4A8E-BC58-EB73E373F09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901</Words>
  <Application>Microsoft Office PowerPoint</Application>
  <PresentationFormat>Widescreen</PresentationFormat>
  <Paragraphs>82</Paragraphs>
  <Slides>40</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40</vt:i4>
      </vt:variant>
    </vt:vector>
  </HeadingPairs>
  <TitlesOfParts>
    <vt:vector size="50" baseType="lpstr">
      <vt:lpstr>Arial</vt:lpstr>
      <vt:lpstr>Arial Bold</vt:lpstr>
      <vt:lpstr>Calibri</vt:lpstr>
      <vt:lpstr>Century Gothic</vt:lpstr>
      <vt:lpstr>Comic Sans MS</vt:lpstr>
      <vt:lpstr>DilleniaUPC</vt:lpstr>
      <vt:lpstr>Palatino Linotype</vt:lpstr>
      <vt:lpstr>Wingdings</vt:lpstr>
      <vt:lpstr>Wingdings 2</vt:lpstr>
      <vt:lpstr>Presentation on brainstorming</vt:lpstr>
      <vt:lpstr>PowerPoint Presentation</vt:lpstr>
      <vt:lpstr>  Rate your knowledge ~ Six Elements of the Standards Aligned System (SAS)</vt:lpstr>
      <vt:lpstr>                        Six Elements of SAS        http://www.pdesas.org/</vt:lpstr>
      <vt:lpstr>Standards</vt:lpstr>
      <vt:lpstr>How Can I locate the PA Core  Standards and What do they Look Like?</vt:lpstr>
      <vt:lpstr>PowerPoint Presentation</vt:lpstr>
      <vt:lpstr>Understanding the Common Core</vt:lpstr>
      <vt:lpstr>PowerPoint Presentation</vt:lpstr>
      <vt:lpstr>How Can I Use ‘Standards’ in my teaching?</vt:lpstr>
      <vt:lpstr>Assessment</vt:lpstr>
      <vt:lpstr>PowerPoint Presentation</vt:lpstr>
      <vt:lpstr>PowerPoint Presentation</vt:lpstr>
      <vt:lpstr>PowerPoint Presentation</vt:lpstr>
      <vt:lpstr>How Can I Use ‘Assessment’ in my teaching?</vt:lpstr>
      <vt:lpstr>Curriculum Framework</vt:lpstr>
      <vt:lpstr>PowerPoint Presentation</vt:lpstr>
      <vt:lpstr>PowerPoint Presentation</vt:lpstr>
      <vt:lpstr>PowerPoint Presentation</vt:lpstr>
      <vt:lpstr>PowerPoint Presentation</vt:lpstr>
      <vt:lpstr>How Can I Use ‘Curriculum Framework’ in my teaching?</vt:lpstr>
      <vt:lpstr>Instruction</vt:lpstr>
      <vt:lpstr>PowerPoint Presentation</vt:lpstr>
      <vt:lpstr>PowerPoint Presentation</vt:lpstr>
      <vt:lpstr>PowerPoint Presentation</vt:lpstr>
      <vt:lpstr>How Can I Use ‘Instruction’ in my teaching?</vt:lpstr>
      <vt:lpstr>Materials and Resources</vt:lpstr>
      <vt:lpstr>PowerPoint Presentation</vt:lpstr>
      <vt:lpstr>PowerPoint Presentation</vt:lpstr>
      <vt:lpstr>PowerPoint Presentation</vt:lpstr>
      <vt:lpstr>PowerPoint Presentation</vt:lpstr>
      <vt:lpstr>PowerPoint Presentation</vt:lpstr>
      <vt:lpstr>PowerPoint Presentation</vt:lpstr>
      <vt:lpstr>How Can I Use ‘Materials &amp; Resources’ in my teaching?</vt:lpstr>
      <vt:lpstr>Safe &amp; Supportive Schools</vt:lpstr>
      <vt:lpstr>PowerPoint Presentation</vt:lpstr>
      <vt:lpstr>PowerPoint Presentation</vt:lpstr>
      <vt:lpstr>How Can I Use ‘Safe &amp; Supportive Schools’ in my teaching?</vt:lpstr>
      <vt:lpstr>PowerPoint Presentation</vt:lpstr>
      <vt:lpstr>PowerPoint Presentation</vt:lpstr>
      <vt:lpstr>Application and Practice Navigating SAS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Marlene Schechter</dc:creator>
  <cp:lastModifiedBy>Pamela Kastner</cp:lastModifiedBy>
  <cp:revision>2</cp:revision>
  <dcterms:created xsi:type="dcterms:W3CDTF">2016-01-05T23:22:09Z</dcterms:created>
  <dcterms:modified xsi:type="dcterms:W3CDTF">2016-01-06T14:25:41Z</dcterms:modified>
</cp:coreProperties>
</file>